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4"/>
  </p:sldMasterIdLst>
  <p:notesMasterIdLst>
    <p:notesMasterId r:id="rId29"/>
  </p:notesMasterIdLst>
  <p:sldIdLst>
    <p:sldId id="256" r:id="rId5"/>
    <p:sldId id="282" r:id="rId6"/>
    <p:sldId id="283" r:id="rId7"/>
    <p:sldId id="284" r:id="rId8"/>
    <p:sldId id="286" r:id="rId9"/>
    <p:sldId id="258" r:id="rId10"/>
    <p:sldId id="281" r:id="rId11"/>
    <p:sldId id="292" r:id="rId12"/>
    <p:sldId id="293" r:id="rId13"/>
    <p:sldId id="290" r:id="rId14"/>
    <p:sldId id="309" r:id="rId15"/>
    <p:sldId id="306" r:id="rId16"/>
    <p:sldId id="308" r:id="rId17"/>
    <p:sldId id="294" r:id="rId18"/>
    <p:sldId id="316" r:id="rId19"/>
    <p:sldId id="310" r:id="rId20"/>
    <p:sldId id="311" r:id="rId21"/>
    <p:sldId id="312" r:id="rId22"/>
    <p:sldId id="314" r:id="rId23"/>
    <p:sldId id="315" r:id="rId24"/>
    <p:sldId id="305" r:id="rId25"/>
    <p:sldId id="296" r:id="rId26"/>
    <p:sldId id="289" r:id="rId27"/>
    <p:sldId id="278"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0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DCCEB-E04B-CC46-823E-F3F237AAEE67}" v="2" dt="2025-03-21T07:16:24.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91"/>
    <p:restoredTop sz="85634"/>
  </p:normalViewPr>
  <p:slideViewPr>
    <p:cSldViewPr snapToGrid="0">
      <p:cViewPr varScale="1">
        <p:scale>
          <a:sx n="92" d="100"/>
          <a:sy n="92" d="100"/>
        </p:scale>
        <p:origin x="176"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kke Hagensby Jensen" userId="449b6956-257c-4191-8392-bb740e8c5449" providerId="ADAL" clId="{1931A187-C1C1-6945-9608-148663C768A5}"/>
    <pc:docChg chg="undo custSel addSld delSld modSld sldOrd">
      <pc:chgData name="Rikke Hagensby Jensen" userId="449b6956-257c-4191-8392-bb740e8c5449" providerId="ADAL" clId="{1931A187-C1C1-6945-9608-148663C768A5}" dt="2025-02-06T15:21:40.051" v="1300" actId="2696"/>
      <pc:docMkLst>
        <pc:docMk/>
      </pc:docMkLst>
      <pc:sldChg chg="addSp delSp modSp mod">
        <pc:chgData name="Rikke Hagensby Jensen" userId="449b6956-257c-4191-8392-bb740e8c5449" providerId="ADAL" clId="{1931A187-C1C1-6945-9608-148663C768A5}" dt="2025-02-06T15:11:34.316" v="721"/>
        <pc:sldMkLst>
          <pc:docMk/>
          <pc:sldMk cId="1202742556" sldId="283"/>
        </pc:sldMkLst>
        <pc:spChg chg="mod">
          <ac:chgData name="Rikke Hagensby Jensen" userId="449b6956-257c-4191-8392-bb740e8c5449" providerId="ADAL" clId="{1931A187-C1C1-6945-9608-148663C768A5}" dt="2025-02-06T15:11:32.911" v="719" actId="20577"/>
          <ac:spMkLst>
            <pc:docMk/>
            <pc:sldMk cId="1202742556" sldId="283"/>
            <ac:spMk id="6" creationId="{E3F40E3B-C3C7-787E-D572-0A3BA28E2902}"/>
          </ac:spMkLst>
        </pc:spChg>
      </pc:sldChg>
      <pc:sldChg chg="del">
        <pc:chgData name="Rikke Hagensby Jensen" userId="449b6956-257c-4191-8392-bb740e8c5449" providerId="ADAL" clId="{1931A187-C1C1-6945-9608-148663C768A5}" dt="2025-02-06T15:21:40.051" v="1300" actId="2696"/>
        <pc:sldMkLst>
          <pc:docMk/>
          <pc:sldMk cId="1157312051" sldId="288"/>
        </pc:sldMkLst>
      </pc:sldChg>
      <pc:sldChg chg="modSp mod">
        <pc:chgData name="Rikke Hagensby Jensen" userId="449b6956-257c-4191-8392-bb740e8c5449" providerId="ADAL" clId="{1931A187-C1C1-6945-9608-148663C768A5}" dt="2025-02-06T13:32:11.313" v="102" actId="6549"/>
        <pc:sldMkLst>
          <pc:docMk/>
          <pc:sldMk cId="2629748299" sldId="289"/>
        </pc:sldMkLst>
        <pc:spChg chg="mod">
          <ac:chgData name="Rikke Hagensby Jensen" userId="449b6956-257c-4191-8392-bb740e8c5449" providerId="ADAL" clId="{1931A187-C1C1-6945-9608-148663C768A5}" dt="2025-02-06T13:32:11.313" v="102" actId="6549"/>
          <ac:spMkLst>
            <pc:docMk/>
            <pc:sldMk cId="2629748299" sldId="289"/>
            <ac:spMk id="3" creationId="{6E0C358F-F65F-E242-ACE6-4D3E98081FA0}"/>
          </ac:spMkLst>
        </pc:spChg>
      </pc:sldChg>
      <pc:sldChg chg="del">
        <pc:chgData name="Rikke Hagensby Jensen" userId="449b6956-257c-4191-8392-bb740e8c5449" providerId="ADAL" clId="{1931A187-C1C1-6945-9608-148663C768A5}" dt="2025-02-06T15:09:04.404" v="564" actId="2696"/>
        <pc:sldMkLst>
          <pc:docMk/>
          <pc:sldMk cId="890000555" sldId="291"/>
        </pc:sldMkLst>
      </pc:sldChg>
      <pc:sldChg chg="delSp modSp mod">
        <pc:chgData name="Rikke Hagensby Jensen" userId="449b6956-257c-4191-8392-bb740e8c5449" providerId="ADAL" clId="{1931A187-C1C1-6945-9608-148663C768A5}" dt="2025-02-06T13:41:20.971" v="126" actId="20577"/>
        <pc:sldMkLst>
          <pc:docMk/>
          <pc:sldMk cId="3490284865" sldId="294"/>
        </pc:sldMkLst>
        <pc:spChg chg="mod">
          <ac:chgData name="Rikke Hagensby Jensen" userId="449b6956-257c-4191-8392-bb740e8c5449" providerId="ADAL" clId="{1931A187-C1C1-6945-9608-148663C768A5}" dt="2025-02-06T13:41:20.971" v="126" actId="20577"/>
          <ac:spMkLst>
            <pc:docMk/>
            <pc:sldMk cId="3490284865" sldId="294"/>
            <ac:spMk id="3" creationId="{CE033D53-B127-18A9-28E3-CBB4418A9490}"/>
          </ac:spMkLst>
        </pc:spChg>
      </pc:sldChg>
      <pc:sldChg chg="modSp mod modNotesTx">
        <pc:chgData name="Rikke Hagensby Jensen" userId="449b6956-257c-4191-8392-bb740e8c5449" providerId="ADAL" clId="{1931A187-C1C1-6945-9608-148663C768A5}" dt="2025-02-06T15:21:33.934" v="1299" actId="113"/>
        <pc:sldMkLst>
          <pc:docMk/>
          <pc:sldMk cId="382274861" sldId="296"/>
        </pc:sldMkLst>
        <pc:spChg chg="mod">
          <ac:chgData name="Rikke Hagensby Jensen" userId="449b6956-257c-4191-8392-bb740e8c5449" providerId="ADAL" clId="{1931A187-C1C1-6945-9608-148663C768A5}" dt="2025-02-06T15:21:27.807" v="1297" actId="207"/>
          <ac:spMkLst>
            <pc:docMk/>
            <pc:sldMk cId="382274861" sldId="296"/>
            <ac:spMk id="2" creationId="{99E44337-A8B4-BCBE-0818-E207D18166ED}"/>
          </ac:spMkLst>
        </pc:spChg>
        <pc:spChg chg="mod">
          <ac:chgData name="Rikke Hagensby Jensen" userId="449b6956-257c-4191-8392-bb740e8c5449" providerId="ADAL" clId="{1931A187-C1C1-6945-9608-148663C768A5}" dt="2025-02-06T15:21:33.934" v="1299" actId="113"/>
          <ac:spMkLst>
            <pc:docMk/>
            <pc:sldMk cId="382274861" sldId="296"/>
            <ac:spMk id="3" creationId="{58EC2687-27A3-D874-2F7D-C30A1EDB1CE3}"/>
          </ac:spMkLst>
        </pc:spChg>
        <pc:spChg chg="mod">
          <ac:chgData name="Rikke Hagensby Jensen" userId="449b6956-257c-4191-8392-bb740e8c5449" providerId="ADAL" clId="{1931A187-C1C1-6945-9608-148663C768A5}" dt="2025-02-06T15:21:21.578" v="1295" actId="113"/>
          <ac:spMkLst>
            <pc:docMk/>
            <pc:sldMk cId="382274861" sldId="296"/>
            <ac:spMk id="4" creationId="{9F850CD9-C8D3-A169-718D-C33E4BBF7B82}"/>
          </ac:spMkLst>
        </pc:spChg>
      </pc:sldChg>
      <pc:sldChg chg="modSp mod">
        <pc:chgData name="Rikke Hagensby Jensen" userId="449b6956-257c-4191-8392-bb740e8c5449" providerId="ADAL" clId="{1931A187-C1C1-6945-9608-148663C768A5}" dt="2025-02-06T13:25:15.977" v="44" actId="20577"/>
        <pc:sldMkLst>
          <pc:docMk/>
          <pc:sldMk cId="1828625777" sldId="306"/>
        </pc:sldMkLst>
        <pc:spChg chg="mod">
          <ac:chgData name="Rikke Hagensby Jensen" userId="449b6956-257c-4191-8392-bb740e8c5449" providerId="ADAL" clId="{1931A187-C1C1-6945-9608-148663C768A5}" dt="2025-02-06T13:25:15.977" v="44" actId="20577"/>
          <ac:spMkLst>
            <pc:docMk/>
            <pc:sldMk cId="1828625777" sldId="306"/>
            <ac:spMk id="3" creationId="{38E47C02-5AB9-BFA7-F4BD-8FAF5507A17E}"/>
          </ac:spMkLst>
        </pc:spChg>
      </pc:sldChg>
      <pc:sldChg chg="del">
        <pc:chgData name="Rikke Hagensby Jensen" userId="449b6956-257c-4191-8392-bb740e8c5449" providerId="ADAL" clId="{1931A187-C1C1-6945-9608-148663C768A5}" dt="2025-02-06T15:08:58.606" v="562" actId="2696"/>
        <pc:sldMkLst>
          <pc:docMk/>
          <pc:sldMk cId="2999283484" sldId="307"/>
        </pc:sldMkLst>
      </pc:sldChg>
      <pc:sldChg chg="modSp mod">
        <pc:chgData name="Rikke Hagensby Jensen" userId="449b6956-257c-4191-8392-bb740e8c5449" providerId="ADAL" clId="{1931A187-C1C1-6945-9608-148663C768A5}" dt="2025-02-06T13:40:45.622" v="123" actId="113"/>
        <pc:sldMkLst>
          <pc:docMk/>
          <pc:sldMk cId="2051754961" sldId="308"/>
        </pc:sldMkLst>
        <pc:spChg chg="mod">
          <ac:chgData name="Rikke Hagensby Jensen" userId="449b6956-257c-4191-8392-bb740e8c5449" providerId="ADAL" clId="{1931A187-C1C1-6945-9608-148663C768A5}" dt="2025-02-06T13:40:45.622" v="123" actId="113"/>
          <ac:spMkLst>
            <pc:docMk/>
            <pc:sldMk cId="2051754961" sldId="308"/>
            <ac:spMk id="3" creationId="{3558905F-5DB1-0900-3CB4-616BCA5B941A}"/>
          </ac:spMkLst>
        </pc:spChg>
      </pc:sldChg>
      <pc:sldChg chg="modSp mod">
        <pc:chgData name="Rikke Hagensby Jensen" userId="449b6956-257c-4191-8392-bb740e8c5449" providerId="ADAL" clId="{1931A187-C1C1-6945-9608-148663C768A5}" dt="2025-02-06T13:28:25.348" v="68" actId="20577"/>
        <pc:sldMkLst>
          <pc:docMk/>
          <pc:sldMk cId="2509163990" sldId="309"/>
        </pc:sldMkLst>
        <pc:spChg chg="mod">
          <ac:chgData name="Rikke Hagensby Jensen" userId="449b6956-257c-4191-8392-bb740e8c5449" providerId="ADAL" clId="{1931A187-C1C1-6945-9608-148663C768A5}" dt="2025-02-06T13:28:25.348" v="68" actId="20577"/>
          <ac:spMkLst>
            <pc:docMk/>
            <pc:sldMk cId="2509163990" sldId="309"/>
            <ac:spMk id="3" creationId="{EFE57596-9C3D-880A-EB9D-89D35B6F8E37}"/>
          </ac:spMkLst>
        </pc:spChg>
      </pc:sldChg>
      <pc:sldChg chg="delSp add mod">
        <pc:chgData name="Rikke Hagensby Jensen" userId="449b6956-257c-4191-8392-bb740e8c5449" providerId="ADAL" clId="{1931A187-C1C1-6945-9608-148663C768A5}" dt="2025-02-06T13:24:03.273" v="3" actId="478"/>
        <pc:sldMkLst>
          <pc:docMk/>
          <pc:sldMk cId="1613199230" sldId="310"/>
        </pc:sldMkLst>
      </pc:sldChg>
      <pc:sldChg chg="add">
        <pc:chgData name="Rikke Hagensby Jensen" userId="449b6956-257c-4191-8392-bb740e8c5449" providerId="ADAL" clId="{1931A187-C1C1-6945-9608-148663C768A5}" dt="2025-02-06T13:23:50.490" v="1" actId="2890"/>
        <pc:sldMkLst>
          <pc:docMk/>
          <pc:sldMk cId="1642115859" sldId="311"/>
        </pc:sldMkLst>
      </pc:sldChg>
      <pc:sldChg chg="delSp modSp add mod ord setBg modNotesTx">
        <pc:chgData name="Rikke Hagensby Jensen" userId="449b6956-257c-4191-8392-bb740e8c5449" providerId="ADAL" clId="{1931A187-C1C1-6945-9608-148663C768A5}" dt="2025-02-06T14:14:12.835" v="127"/>
        <pc:sldMkLst>
          <pc:docMk/>
          <pc:sldMk cId="3732618059" sldId="312"/>
        </pc:sldMkLst>
        <pc:spChg chg="mod">
          <ac:chgData name="Rikke Hagensby Jensen" userId="449b6956-257c-4191-8392-bb740e8c5449" providerId="ADAL" clId="{1931A187-C1C1-6945-9608-148663C768A5}" dt="2025-02-06T13:34:33.611" v="122" actId="122"/>
          <ac:spMkLst>
            <pc:docMk/>
            <pc:sldMk cId="3732618059" sldId="312"/>
            <ac:spMk id="3" creationId="{2406B8FD-C9CD-129C-BF57-B3F67051AEC1}"/>
          </ac:spMkLst>
        </pc:spChg>
      </pc:sldChg>
      <pc:sldChg chg="modSp add del mod ord">
        <pc:chgData name="Rikke Hagensby Jensen" userId="449b6956-257c-4191-8392-bb740e8c5449" providerId="ADAL" clId="{1931A187-C1C1-6945-9608-148663C768A5}" dt="2025-02-06T13:29:12.859" v="73" actId="2696"/>
        <pc:sldMkLst>
          <pc:docMk/>
          <pc:sldMk cId="2791141066" sldId="313"/>
        </pc:sldMkLst>
      </pc:sldChg>
      <pc:sldChg chg="addSp delSp modSp add mod ord">
        <pc:chgData name="Rikke Hagensby Jensen" userId="449b6956-257c-4191-8392-bb740e8c5449" providerId="ADAL" clId="{1931A187-C1C1-6945-9608-148663C768A5}" dt="2025-02-06T15:03:41.374" v="391" actId="14100"/>
        <pc:sldMkLst>
          <pc:docMk/>
          <pc:sldMk cId="1028549746" sldId="314"/>
        </pc:sldMkLst>
        <pc:spChg chg="mod">
          <ac:chgData name="Rikke Hagensby Jensen" userId="449b6956-257c-4191-8392-bb740e8c5449" providerId="ADAL" clId="{1931A187-C1C1-6945-9608-148663C768A5}" dt="2025-02-06T13:30:06.362" v="92" actId="20577"/>
          <ac:spMkLst>
            <pc:docMk/>
            <pc:sldMk cId="1028549746" sldId="314"/>
            <ac:spMk id="2" creationId="{1DCB31EB-D2E9-5614-56BD-D86A9D8D52A0}"/>
          </ac:spMkLst>
        </pc:spChg>
        <pc:spChg chg="mod">
          <ac:chgData name="Rikke Hagensby Jensen" userId="449b6956-257c-4191-8392-bb740e8c5449" providerId="ADAL" clId="{1931A187-C1C1-6945-9608-148663C768A5}" dt="2025-02-06T13:29:19.397" v="78" actId="20577"/>
          <ac:spMkLst>
            <pc:docMk/>
            <pc:sldMk cId="1028549746" sldId="314"/>
            <ac:spMk id="3" creationId="{87631A33-32FC-66E9-262C-CEF36BC681B9}"/>
          </ac:spMkLst>
        </pc:spChg>
        <pc:spChg chg="mod">
          <ac:chgData name="Rikke Hagensby Jensen" userId="449b6956-257c-4191-8392-bb740e8c5449" providerId="ADAL" clId="{1931A187-C1C1-6945-9608-148663C768A5}" dt="2025-02-06T15:03:15.300" v="374" actId="6549"/>
          <ac:spMkLst>
            <pc:docMk/>
            <pc:sldMk cId="1028549746" sldId="314"/>
            <ac:spMk id="6" creationId="{B84800C0-5950-5702-7C9B-8429D62CF662}"/>
          </ac:spMkLst>
        </pc:spChg>
        <pc:spChg chg="mod">
          <ac:chgData name="Rikke Hagensby Jensen" userId="449b6956-257c-4191-8392-bb740e8c5449" providerId="ADAL" clId="{1931A187-C1C1-6945-9608-148663C768A5}" dt="2025-02-06T15:03:41.374" v="391" actId="14100"/>
          <ac:spMkLst>
            <pc:docMk/>
            <pc:sldMk cId="1028549746" sldId="314"/>
            <ac:spMk id="7" creationId="{2D39A042-D2D4-E0B1-BFE2-43428F2982DF}"/>
          </ac:spMkLst>
        </pc:spChg>
        <pc:spChg chg="add mod">
          <ac:chgData name="Rikke Hagensby Jensen" userId="449b6956-257c-4191-8392-bb740e8c5449" providerId="ADAL" clId="{1931A187-C1C1-6945-9608-148663C768A5}" dt="2025-02-06T14:51:26.196" v="322" actId="20577"/>
          <ac:spMkLst>
            <pc:docMk/>
            <pc:sldMk cId="1028549746" sldId="314"/>
            <ac:spMk id="11" creationId="{B45E575A-2E8F-903D-B31C-B58D3559785D}"/>
          </ac:spMkLst>
        </pc:spChg>
        <pc:picChg chg="add mod">
          <ac:chgData name="Rikke Hagensby Jensen" userId="449b6956-257c-4191-8392-bb740e8c5449" providerId="ADAL" clId="{1931A187-C1C1-6945-9608-148663C768A5}" dt="2025-02-06T14:52:17.681" v="326" actId="1076"/>
          <ac:picMkLst>
            <pc:docMk/>
            <pc:sldMk cId="1028549746" sldId="314"/>
            <ac:picMk id="12" creationId="{AC5D4498-E259-6C19-F0D1-5BF587E14DF3}"/>
          </ac:picMkLst>
        </pc:picChg>
      </pc:sldChg>
      <pc:sldChg chg="addSp delSp modSp add mod ord">
        <pc:chgData name="Rikke Hagensby Jensen" userId="449b6956-257c-4191-8392-bb740e8c5449" providerId="ADAL" clId="{1931A187-C1C1-6945-9608-148663C768A5}" dt="2025-02-06T15:12:14.568" v="760" actId="113"/>
        <pc:sldMkLst>
          <pc:docMk/>
          <pc:sldMk cId="1605215478" sldId="315"/>
        </pc:sldMkLst>
        <pc:spChg chg="add mod">
          <ac:chgData name="Rikke Hagensby Jensen" userId="449b6956-257c-4191-8392-bb740e8c5449" providerId="ADAL" clId="{1931A187-C1C1-6945-9608-148663C768A5}" dt="2025-02-06T15:08:50.239" v="561" actId="1076"/>
          <ac:spMkLst>
            <pc:docMk/>
            <pc:sldMk cId="1605215478" sldId="315"/>
            <ac:spMk id="2" creationId="{D8F73EFC-E687-2D4F-0B80-E40DFE731A21}"/>
          </ac:spMkLst>
        </pc:spChg>
        <pc:spChg chg="add del mod">
          <ac:chgData name="Rikke Hagensby Jensen" userId="449b6956-257c-4191-8392-bb740e8c5449" providerId="ADAL" clId="{1931A187-C1C1-6945-9608-148663C768A5}" dt="2025-02-06T15:12:14.568" v="760" actId="113"/>
          <ac:spMkLst>
            <pc:docMk/>
            <pc:sldMk cId="1605215478" sldId="315"/>
            <ac:spMk id="3" creationId="{0A961D33-DB4A-EFC9-16D1-3F22A40B5E37}"/>
          </ac:spMkLst>
        </pc:spChg>
        <pc:spChg chg="add mod">
          <ac:chgData name="Rikke Hagensby Jensen" userId="449b6956-257c-4191-8392-bb740e8c5449" providerId="ADAL" clId="{1931A187-C1C1-6945-9608-148663C768A5}" dt="2025-02-06T15:08:33.289" v="558" actId="14100"/>
          <ac:spMkLst>
            <pc:docMk/>
            <pc:sldMk cId="1605215478" sldId="315"/>
            <ac:spMk id="4" creationId="{FE73F6DA-0883-994E-AEAA-0915AE5FC2CE}"/>
          </ac:spMkLst>
        </pc:spChg>
      </pc:sldChg>
      <pc:sldChg chg="add">
        <pc:chgData name="Rikke Hagensby Jensen" userId="449b6956-257c-4191-8392-bb740e8c5449" providerId="ADAL" clId="{1931A187-C1C1-6945-9608-148663C768A5}" dt="2025-02-06T13:41:10.970" v="124" actId="2890"/>
        <pc:sldMkLst>
          <pc:docMk/>
          <pc:sldMk cId="1479123944" sldId="316"/>
        </pc:sldMkLst>
      </pc:sldChg>
      <pc:sldChg chg="add del">
        <pc:chgData name="Rikke Hagensby Jensen" userId="449b6956-257c-4191-8392-bb740e8c5449" providerId="ADAL" clId="{1931A187-C1C1-6945-9608-148663C768A5}" dt="2025-02-06T15:09:03.197" v="563" actId="2696"/>
        <pc:sldMkLst>
          <pc:docMk/>
          <pc:sldMk cId="1560733977" sldId="317"/>
        </pc:sldMkLst>
      </pc:sldChg>
    </pc:docChg>
  </pc:docChgLst>
  <pc:docChgLst>
    <pc:chgData name="Rikke Hagensby Jensen" userId="S::au724340@uni.au.dk::449b6956-257c-4191-8392-bb740e8c5449" providerId="AD" clId="Web-{C2E0D53B-31E5-8A0B-AF6C-5FE6F0527D14}"/>
    <pc:docChg chg="modSld">
      <pc:chgData name="Rikke Hagensby Jensen" userId="S::au724340@uni.au.dk::449b6956-257c-4191-8392-bb740e8c5449" providerId="AD" clId="Web-{C2E0D53B-31E5-8A0B-AF6C-5FE6F0527D14}" dt="2025-02-07T10:04:05.935" v="50" actId="20577"/>
      <pc:docMkLst>
        <pc:docMk/>
      </pc:docMkLst>
      <pc:sldChg chg="addSp modSp">
        <pc:chgData name="Rikke Hagensby Jensen" userId="S::au724340@uni.au.dk::449b6956-257c-4191-8392-bb740e8c5449" providerId="AD" clId="Web-{C2E0D53B-31E5-8A0B-AF6C-5FE6F0527D14}" dt="2025-02-07T09:58:35.600" v="9" actId="20577"/>
        <pc:sldMkLst>
          <pc:docMk/>
          <pc:sldMk cId="3732618059" sldId="312"/>
        </pc:sldMkLst>
        <pc:spChg chg="add mod">
          <ac:chgData name="Rikke Hagensby Jensen" userId="S::au724340@uni.au.dk::449b6956-257c-4191-8392-bb740e8c5449" providerId="AD" clId="Web-{C2E0D53B-31E5-8A0B-AF6C-5FE6F0527D14}" dt="2025-02-07T09:58:35.600" v="9" actId="20577"/>
          <ac:spMkLst>
            <pc:docMk/>
            <pc:sldMk cId="3732618059" sldId="312"/>
            <ac:spMk id="4" creationId="{343E56C1-E356-06F3-28FB-32665C3B204A}"/>
          </ac:spMkLst>
        </pc:spChg>
      </pc:sldChg>
      <pc:sldChg chg="modSp">
        <pc:chgData name="Rikke Hagensby Jensen" userId="S::au724340@uni.au.dk::449b6956-257c-4191-8392-bb740e8c5449" providerId="AD" clId="Web-{C2E0D53B-31E5-8A0B-AF6C-5FE6F0527D14}" dt="2025-02-07T10:04:05.935" v="50" actId="20577"/>
        <pc:sldMkLst>
          <pc:docMk/>
          <pc:sldMk cId="1028549746" sldId="314"/>
        </pc:sldMkLst>
        <pc:spChg chg="mod">
          <ac:chgData name="Rikke Hagensby Jensen" userId="S::au724340@uni.au.dk::449b6956-257c-4191-8392-bb740e8c5449" providerId="AD" clId="Web-{C2E0D53B-31E5-8A0B-AF6C-5FE6F0527D14}" dt="2025-02-07T10:04:05.935" v="50" actId="20577"/>
          <ac:spMkLst>
            <pc:docMk/>
            <pc:sldMk cId="1028549746" sldId="314"/>
            <ac:spMk id="2" creationId="{1DCB31EB-D2E9-5614-56BD-D86A9D8D52A0}"/>
          </ac:spMkLst>
        </pc:spChg>
        <pc:picChg chg="mod">
          <ac:chgData name="Rikke Hagensby Jensen" userId="S::au724340@uni.au.dk::449b6956-257c-4191-8392-bb740e8c5449" providerId="AD" clId="Web-{C2E0D53B-31E5-8A0B-AF6C-5FE6F0527D14}" dt="2025-02-07T10:03:53.200" v="48" actId="1076"/>
          <ac:picMkLst>
            <pc:docMk/>
            <pc:sldMk cId="1028549746" sldId="314"/>
            <ac:picMk id="12" creationId="{AC5D4498-E259-6C19-F0D1-5BF587E14DF3}"/>
          </ac:picMkLst>
        </pc:picChg>
      </pc:sldChg>
    </pc:docChg>
  </pc:docChgLst>
  <pc:docChgLst>
    <pc:chgData name="Elisabet M. Nilsson" userId="S::elisabet.nilsson_mau.se#ext#@aarhusuniversitet.onmicrosoft.com::595ef072-bd51-4511-937f-ed0b1e939d37" providerId="AD" clId="Web-{A199EC29-8C1A-CD43-37E2-5D20C437A522}"/>
    <pc:docChg chg="modSld">
      <pc:chgData name="Elisabet M. Nilsson" userId="S::elisabet.nilsson_mau.se#ext#@aarhusuniversitet.onmicrosoft.com::595ef072-bd51-4511-937f-ed0b1e939d37" providerId="AD" clId="Web-{A199EC29-8C1A-CD43-37E2-5D20C437A522}" dt="2025-03-07T09:11:09.412" v="2" actId="20577"/>
      <pc:docMkLst>
        <pc:docMk/>
      </pc:docMkLst>
      <pc:sldChg chg="modSp">
        <pc:chgData name="Elisabet M. Nilsson" userId="S::elisabet.nilsson_mau.se#ext#@aarhusuniversitet.onmicrosoft.com::595ef072-bd51-4511-937f-ed0b1e939d37" providerId="AD" clId="Web-{A199EC29-8C1A-CD43-37E2-5D20C437A522}" dt="2025-03-07T09:11:09.412" v="2" actId="20577"/>
        <pc:sldMkLst>
          <pc:docMk/>
          <pc:sldMk cId="2681902740" sldId="282"/>
        </pc:sldMkLst>
        <pc:spChg chg="mod">
          <ac:chgData name="Elisabet M. Nilsson" userId="S::elisabet.nilsson_mau.se#ext#@aarhusuniversitet.onmicrosoft.com::595ef072-bd51-4511-937f-ed0b1e939d37" providerId="AD" clId="Web-{A199EC29-8C1A-CD43-37E2-5D20C437A522}" dt="2025-03-07T09:11:04.115" v="1" actId="20577"/>
          <ac:spMkLst>
            <pc:docMk/>
            <pc:sldMk cId="2681902740" sldId="282"/>
            <ac:spMk id="4" creationId="{817A063A-3E7E-9432-A89D-B589222544A7}"/>
          </ac:spMkLst>
        </pc:spChg>
        <pc:spChg chg="mod">
          <ac:chgData name="Elisabet M. Nilsson" userId="S::elisabet.nilsson_mau.se#ext#@aarhusuniversitet.onmicrosoft.com::595ef072-bd51-4511-937f-ed0b1e939d37" providerId="AD" clId="Web-{A199EC29-8C1A-CD43-37E2-5D20C437A522}" dt="2025-03-07T09:11:09.412" v="2" actId="20577"/>
          <ac:spMkLst>
            <pc:docMk/>
            <pc:sldMk cId="2681902740" sldId="282"/>
            <ac:spMk id="5" creationId="{B14FBD4D-5FC5-FB86-F1F1-4DA525B09397}"/>
          </ac:spMkLst>
        </pc:spChg>
      </pc:sldChg>
    </pc:docChg>
  </pc:docChgLst>
  <pc:docChgLst>
    <pc:chgData name="Elisabet M. Nilsson" userId="S::elisabet.nilsson_mau.se#ext#@aarhusuniversitet.onmicrosoft.com::595ef072-bd51-4511-937f-ed0b1e939d37" providerId="AD" clId="Web-{1BB8442E-D563-1420-B5B0-9DB069DB7B29}"/>
    <pc:docChg chg="modSld">
      <pc:chgData name="Elisabet M. Nilsson" userId="S::elisabet.nilsson_mau.se#ext#@aarhusuniversitet.onmicrosoft.com::595ef072-bd51-4511-937f-ed0b1e939d37" providerId="AD" clId="Web-{1BB8442E-D563-1420-B5B0-9DB069DB7B29}" dt="2025-02-18T12:22:50.781" v="180" actId="20577"/>
      <pc:docMkLst>
        <pc:docMk/>
      </pc:docMkLst>
      <pc:sldChg chg="modSp">
        <pc:chgData name="Elisabet M. Nilsson" userId="S::elisabet.nilsson_mau.se#ext#@aarhusuniversitet.onmicrosoft.com::595ef072-bd51-4511-937f-ed0b1e939d37" providerId="AD" clId="Web-{1BB8442E-D563-1420-B5B0-9DB069DB7B29}" dt="2025-02-18T12:22:23.203" v="176" actId="20577"/>
        <pc:sldMkLst>
          <pc:docMk/>
          <pc:sldMk cId="0" sldId="256"/>
        </pc:sldMkLst>
        <pc:spChg chg="mod">
          <ac:chgData name="Elisabet M. Nilsson" userId="S::elisabet.nilsson_mau.se#ext#@aarhusuniversitet.onmicrosoft.com::595ef072-bd51-4511-937f-ed0b1e939d37" providerId="AD" clId="Web-{1BB8442E-D563-1420-B5B0-9DB069DB7B29}" dt="2025-02-18T12:22:23.203" v="176" actId="20577"/>
          <ac:spMkLst>
            <pc:docMk/>
            <pc:sldMk cId="0" sldId="256"/>
            <ac:spMk id="3" creationId="{AACB61B2-83B1-4619-CE54-129B4F9B839F}"/>
          </ac:spMkLst>
        </pc:spChg>
      </pc:sldChg>
      <pc:sldChg chg="addSp delSp modSp">
        <pc:chgData name="Elisabet M. Nilsson" userId="S::elisabet.nilsson_mau.se#ext#@aarhusuniversitet.onmicrosoft.com::595ef072-bd51-4511-937f-ed0b1e939d37" providerId="AD" clId="Web-{1BB8442E-D563-1420-B5B0-9DB069DB7B29}" dt="2025-02-18T12:21:28.531" v="170" actId="20577"/>
        <pc:sldMkLst>
          <pc:docMk/>
          <pc:sldMk cId="2681902740" sldId="282"/>
        </pc:sldMkLst>
        <pc:spChg chg="mod">
          <ac:chgData name="Elisabet M. Nilsson" userId="S::elisabet.nilsson_mau.se#ext#@aarhusuniversitet.onmicrosoft.com::595ef072-bd51-4511-937f-ed0b1e939d37" providerId="AD" clId="Web-{1BB8442E-D563-1420-B5B0-9DB069DB7B29}" dt="2025-02-18T12:20:42.265" v="150" actId="1076"/>
          <ac:spMkLst>
            <pc:docMk/>
            <pc:sldMk cId="2681902740" sldId="282"/>
            <ac:spMk id="4" creationId="{817A063A-3E7E-9432-A89D-B589222544A7}"/>
          </ac:spMkLst>
        </pc:spChg>
        <pc:spChg chg="mod">
          <ac:chgData name="Elisabet M. Nilsson" userId="S::elisabet.nilsson_mau.se#ext#@aarhusuniversitet.onmicrosoft.com::595ef072-bd51-4511-937f-ed0b1e939d37" providerId="AD" clId="Web-{1BB8442E-D563-1420-B5B0-9DB069DB7B29}" dt="2025-02-18T12:21:28.531" v="170" actId="20577"/>
          <ac:spMkLst>
            <pc:docMk/>
            <pc:sldMk cId="2681902740" sldId="282"/>
            <ac:spMk id="5" creationId="{B14FBD4D-5FC5-FB86-F1F1-4DA525B09397}"/>
          </ac:spMkLst>
        </pc:spChg>
      </pc:sldChg>
      <pc:sldChg chg="modSp">
        <pc:chgData name="Elisabet M. Nilsson" userId="S::elisabet.nilsson_mau.se#ext#@aarhusuniversitet.onmicrosoft.com::595ef072-bd51-4511-937f-ed0b1e939d37" providerId="AD" clId="Web-{1BB8442E-D563-1420-B5B0-9DB069DB7B29}" dt="2025-02-18T12:21:37.781" v="172" actId="20577"/>
        <pc:sldMkLst>
          <pc:docMk/>
          <pc:sldMk cId="1202742556" sldId="283"/>
        </pc:sldMkLst>
        <pc:spChg chg="mod">
          <ac:chgData name="Elisabet M. Nilsson" userId="S::elisabet.nilsson_mau.se#ext#@aarhusuniversitet.onmicrosoft.com::595ef072-bd51-4511-937f-ed0b1e939d37" providerId="AD" clId="Web-{1BB8442E-D563-1420-B5B0-9DB069DB7B29}" dt="2025-02-18T12:21:37.781" v="172" actId="20577"/>
          <ac:spMkLst>
            <pc:docMk/>
            <pc:sldMk cId="1202742556" sldId="283"/>
            <ac:spMk id="6" creationId="{E3F40E3B-C3C7-787E-D572-0A3BA28E2902}"/>
          </ac:spMkLst>
        </pc:spChg>
      </pc:sldChg>
      <pc:sldChg chg="modSp">
        <pc:chgData name="Elisabet M. Nilsson" userId="S::elisabet.nilsson_mau.se#ext#@aarhusuniversitet.onmicrosoft.com::595ef072-bd51-4511-937f-ed0b1e939d37" providerId="AD" clId="Web-{1BB8442E-D563-1420-B5B0-9DB069DB7B29}" dt="2025-02-18T12:21:45.047" v="174" actId="20577"/>
        <pc:sldMkLst>
          <pc:docMk/>
          <pc:sldMk cId="3759900433" sldId="286"/>
        </pc:sldMkLst>
        <pc:spChg chg="mod">
          <ac:chgData name="Elisabet M. Nilsson" userId="S::elisabet.nilsson_mau.se#ext#@aarhusuniversitet.onmicrosoft.com::595ef072-bd51-4511-937f-ed0b1e939d37" providerId="AD" clId="Web-{1BB8442E-D563-1420-B5B0-9DB069DB7B29}" dt="2025-02-18T12:21:45.047" v="174" actId="20577"/>
          <ac:spMkLst>
            <pc:docMk/>
            <pc:sldMk cId="3759900433" sldId="286"/>
            <ac:spMk id="3" creationId="{B27D3D23-8143-1DB6-398A-619B2A7BCA24}"/>
          </ac:spMkLst>
        </pc:spChg>
      </pc:sldChg>
      <pc:sldChg chg="modSp">
        <pc:chgData name="Elisabet M. Nilsson" userId="S::elisabet.nilsson_mau.se#ext#@aarhusuniversitet.onmicrosoft.com::595ef072-bd51-4511-937f-ed0b1e939d37" providerId="AD" clId="Web-{1BB8442E-D563-1420-B5B0-9DB069DB7B29}" dt="2025-02-18T12:22:38.515" v="178" actId="20577"/>
        <pc:sldMkLst>
          <pc:docMk/>
          <pc:sldMk cId="3490284865" sldId="294"/>
        </pc:sldMkLst>
        <pc:spChg chg="mod">
          <ac:chgData name="Elisabet M. Nilsson" userId="S::elisabet.nilsson_mau.se#ext#@aarhusuniversitet.onmicrosoft.com::595ef072-bd51-4511-937f-ed0b1e939d37" providerId="AD" clId="Web-{1BB8442E-D563-1420-B5B0-9DB069DB7B29}" dt="2025-02-18T12:22:38.515" v="178" actId="20577"/>
          <ac:spMkLst>
            <pc:docMk/>
            <pc:sldMk cId="3490284865" sldId="294"/>
            <ac:spMk id="3" creationId="{CE033D53-B127-18A9-28E3-CBB4418A9490}"/>
          </ac:spMkLst>
        </pc:spChg>
      </pc:sldChg>
      <pc:sldChg chg="modSp">
        <pc:chgData name="Elisabet M. Nilsson" userId="S::elisabet.nilsson_mau.se#ext#@aarhusuniversitet.onmicrosoft.com::595ef072-bd51-4511-937f-ed0b1e939d37" providerId="AD" clId="Web-{1BB8442E-D563-1420-B5B0-9DB069DB7B29}" dt="2025-02-18T12:21:59" v="175" actId="20577"/>
        <pc:sldMkLst>
          <pc:docMk/>
          <pc:sldMk cId="2509163990" sldId="309"/>
        </pc:sldMkLst>
        <pc:spChg chg="mod">
          <ac:chgData name="Elisabet M. Nilsson" userId="S::elisabet.nilsson_mau.se#ext#@aarhusuniversitet.onmicrosoft.com::595ef072-bd51-4511-937f-ed0b1e939d37" providerId="AD" clId="Web-{1BB8442E-D563-1420-B5B0-9DB069DB7B29}" dt="2025-02-18T12:21:59" v="175" actId="20577"/>
          <ac:spMkLst>
            <pc:docMk/>
            <pc:sldMk cId="2509163990" sldId="309"/>
            <ac:spMk id="3" creationId="{EFE57596-9C3D-880A-EB9D-89D35B6F8E37}"/>
          </ac:spMkLst>
        </pc:spChg>
      </pc:sldChg>
      <pc:sldChg chg="modSp">
        <pc:chgData name="Elisabet M. Nilsson" userId="S::elisabet.nilsson_mau.se#ext#@aarhusuniversitet.onmicrosoft.com::595ef072-bd51-4511-937f-ed0b1e939d37" providerId="AD" clId="Web-{1BB8442E-D563-1420-B5B0-9DB069DB7B29}" dt="2025-02-18T12:22:50.781" v="180" actId="20577"/>
        <pc:sldMkLst>
          <pc:docMk/>
          <pc:sldMk cId="1613199230" sldId="310"/>
        </pc:sldMkLst>
        <pc:spChg chg="mod">
          <ac:chgData name="Elisabet M. Nilsson" userId="S::elisabet.nilsson_mau.se#ext#@aarhusuniversitet.onmicrosoft.com::595ef072-bd51-4511-937f-ed0b1e939d37" providerId="AD" clId="Web-{1BB8442E-D563-1420-B5B0-9DB069DB7B29}" dt="2025-02-18T12:22:50.781" v="180" actId="20577"/>
          <ac:spMkLst>
            <pc:docMk/>
            <pc:sldMk cId="1613199230" sldId="310"/>
            <ac:spMk id="3" creationId="{1F93A3B4-C54C-8A69-F60E-894AE728D00A}"/>
          </ac:spMkLst>
        </pc:spChg>
      </pc:sldChg>
      <pc:sldChg chg="modSp">
        <pc:chgData name="Elisabet M. Nilsson" userId="S::elisabet.nilsson_mau.se#ext#@aarhusuniversitet.onmicrosoft.com::595ef072-bd51-4511-937f-ed0b1e939d37" providerId="AD" clId="Web-{1BB8442E-D563-1420-B5B0-9DB069DB7B29}" dt="2025-02-18T12:22:43.672" v="179" actId="20577"/>
        <pc:sldMkLst>
          <pc:docMk/>
          <pc:sldMk cId="1479123944" sldId="316"/>
        </pc:sldMkLst>
        <pc:spChg chg="mod">
          <ac:chgData name="Elisabet M. Nilsson" userId="S::elisabet.nilsson_mau.se#ext#@aarhusuniversitet.onmicrosoft.com::595ef072-bd51-4511-937f-ed0b1e939d37" providerId="AD" clId="Web-{1BB8442E-D563-1420-B5B0-9DB069DB7B29}" dt="2025-02-18T12:22:43.672" v="179" actId="20577"/>
          <ac:spMkLst>
            <pc:docMk/>
            <pc:sldMk cId="1479123944" sldId="316"/>
            <ac:spMk id="3" creationId="{5A5FE34F-B3AB-175A-8C8B-29123F22E9C2}"/>
          </ac:spMkLst>
        </pc:spChg>
      </pc:sldChg>
    </pc:docChg>
  </pc:docChgLst>
  <pc:docChgLst>
    <pc:chgData name="Rikke Hagensby Jensen" userId="449b6956-257c-4191-8392-bb740e8c5449" providerId="ADAL" clId="{40DDCCEB-E04B-CC46-823E-F3F237AAEE67}"/>
    <pc:docChg chg="modSld">
      <pc:chgData name="Rikke Hagensby Jensen" userId="449b6956-257c-4191-8392-bb740e8c5449" providerId="ADAL" clId="{40DDCCEB-E04B-CC46-823E-F3F237AAEE67}" dt="2025-03-21T07:16:24.264" v="3" actId="20577"/>
      <pc:docMkLst>
        <pc:docMk/>
      </pc:docMkLst>
      <pc:sldChg chg="modSp mod">
        <pc:chgData name="Rikke Hagensby Jensen" userId="449b6956-257c-4191-8392-bb740e8c5449" providerId="ADAL" clId="{40DDCCEB-E04B-CC46-823E-F3F237AAEE67}" dt="2025-03-21T07:16:13.340" v="1" actId="20577"/>
        <pc:sldMkLst>
          <pc:docMk/>
          <pc:sldMk cId="2559094129" sldId="284"/>
        </pc:sldMkLst>
        <pc:spChg chg="mod">
          <ac:chgData name="Rikke Hagensby Jensen" userId="449b6956-257c-4191-8392-bb740e8c5449" providerId="ADAL" clId="{40DDCCEB-E04B-CC46-823E-F3F237AAEE67}" dt="2025-03-21T07:16:13.340" v="1" actId="20577"/>
          <ac:spMkLst>
            <pc:docMk/>
            <pc:sldMk cId="2559094129" sldId="284"/>
            <ac:spMk id="3" creationId="{6E0C358F-F65F-E242-ACE6-4D3E98081FA0}"/>
          </ac:spMkLst>
        </pc:spChg>
      </pc:sldChg>
      <pc:sldChg chg="modSp mod">
        <pc:chgData name="Rikke Hagensby Jensen" userId="449b6956-257c-4191-8392-bb740e8c5449" providerId="ADAL" clId="{40DDCCEB-E04B-CC46-823E-F3F237AAEE67}" dt="2025-03-21T07:16:24.264" v="3" actId="20577"/>
        <pc:sldMkLst>
          <pc:docMk/>
          <pc:sldMk cId="2629748299" sldId="289"/>
        </pc:sldMkLst>
        <pc:spChg chg="mod">
          <ac:chgData name="Rikke Hagensby Jensen" userId="449b6956-257c-4191-8392-bb740e8c5449" providerId="ADAL" clId="{40DDCCEB-E04B-CC46-823E-F3F237AAEE67}" dt="2025-03-21T07:16:24.264" v="3" actId="20577"/>
          <ac:spMkLst>
            <pc:docMk/>
            <pc:sldMk cId="2629748299" sldId="289"/>
            <ac:spMk id="3" creationId="{6E0C358F-F65F-E242-ACE6-4D3E98081FA0}"/>
          </ac:spMkLst>
        </pc:spChg>
      </pc:sldChg>
    </pc:docChg>
  </pc:docChgLst>
  <pc:docChgLst>
    <pc:chgData name="Elisabet M. Nilsson" userId="S::elisabet.nilsson_mau.se#ext#@aarhusuniversitet.onmicrosoft.com::595ef072-bd51-4511-937f-ed0b1e939d37" providerId="AD" clId="Web-{E45F80A2-AAB2-C283-C9D0-2A4D4238AEBB}"/>
    <pc:docChg chg="modSld">
      <pc:chgData name="Elisabet M. Nilsson" userId="S::elisabet.nilsson_mau.se#ext#@aarhusuniversitet.onmicrosoft.com::595ef072-bd51-4511-937f-ed0b1e939d37" providerId="AD" clId="Web-{E45F80A2-AAB2-C283-C9D0-2A4D4238AEBB}" dt="2025-02-18T12:16:52.076" v="1" actId="20577"/>
      <pc:docMkLst>
        <pc:docMk/>
      </pc:docMkLst>
      <pc:sldChg chg="modSp">
        <pc:chgData name="Elisabet M. Nilsson" userId="S::elisabet.nilsson_mau.se#ext#@aarhusuniversitet.onmicrosoft.com::595ef072-bd51-4511-937f-ed0b1e939d37" providerId="AD" clId="Web-{E45F80A2-AAB2-C283-C9D0-2A4D4238AEBB}" dt="2025-02-18T12:16:52.076" v="1" actId="20577"/>
        <pc:sldMkLst>
          <pc:docMk/>
          <pc:sldMk cId="0" sldId="256"/>
        </pc:sldMkLst>
        <pc:spChg chg="mod">
          <ac:chgData name="Elisabet M. Nilsson" userId="S::elisabet.nilsson_mau.se#ext#@aarhusuniversitet.onmicrosoft.com::595ef072-bd51-4511-937f-ed0b1e939d37" providerId="AD" clId="Web-{E45F80A2-AAB2-C283-C9D0-2A4D4238AEBB}" dt="2025-02-18T12:16:52.076" v="1" actId="20577"/>
          <ac:spMkLst>
            <pc:docMk/>
            <pc:sldMk cId="0" sldId="256"/>
            <ac:spMk id="3" creationId="{AACB61B2-83B1-4619-CE54-129B4F9B839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0B79A5C-DA3D-EA20-2A47-33EB4FD1DB18}"/>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ADC4A691-4BA9-A3DE-F09E-5EBF71A766A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74E1071D-E41A-C62D-7B10-F0172834991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3930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49F659E-FBAF-0760-FABA-3200A3E5DC6F}"/>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39015FD1-1CD8-1A0B-FC68-F4350A781B5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E1F6529F-4BA7-17B0-F41B-0FF4E75F5B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6660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58D5D89-D4FC-A235-E3E7-CF54CDC6A2C6}"/>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9E11BB18-D48D-6C0F-E34F-102CC44A17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7ADD5A20-D13B-2408-1E27-D0A1B106CC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6232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051F2B5-9070-7FEA-FECE-8226A8650C2C}"/>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169A088E-A62C-1EE6-678F-DE16E5F13EA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90560B3D-2CF9-A7F0-ABCD-91D08C6D54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2589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A2328B7C-6032-B3AC-1072-159EBD0BD915}"/>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D87B8008-C1F5-7E6D-ABB1-01A1455F76E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4F6BFB52-5195-31FF-AA2F-3E8CBB7811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76571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0C7601FE-83A8-D962-838A-FF34E333DDD4}"/>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046471A7-1083-AD39-6B71-9FBE7F1C256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81ACDFCF-875B-0AC5-E8FC-774C289061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304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5683F85-5112-141C-BD12-5B6518DDDD65}"/>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D6A174DD-2B41-5F56-1997-51E51CAD49A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How can we use design to breach more-than-human perspectives in mundane everyday life</a:t>
            </a:r>
            <a:endParaRPr dirty="0"/>
          </a:p>
        </p:txBody>
      </p:sp>
      <p:sp>
        <p:nvSpPr>
          <p:cNvPr id="78" name="Google Shape;78;p3:notes">
            <a:extLst>
              <a:ext uri="{FF2B5EF4-FFF2-40B4-BE49-F238E27FC236}">
                <a16:creationId xmlns:a16="http://schemas.microsoft.com/office/drawing/2014/main" id="{72713E1B-22E8-AFCC-AA6D-5E0BEBE20B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3131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920C3C9-16CC-902F-DE4C-16308157BA7B}"/>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6C1B8C41-E9C7-6F68-EF23-459426B10FF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17EEA4DD-C32E-36AE-7BD4-6DECE6C2E6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6974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50B2B6A4-F16B-BC65-6C02-33D101877A82}"/>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EB887AB3-2F2A-8E3E-9602-67E46C8E69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F5BE232E-207D-4764-874D-CA1FEBCAF63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7795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291FCE5-93F6-B438-AFB2-A12A552BAA73}"/>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D22112B2-AC21-8355-E15B-677ACDA869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A4F0824A-668F-5383-65F6-EF4CDC6E58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22590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6583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CC15E7B-E59C-9379-4572-BB3F5FAB5E0C}"/>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21731E8A-5990-3998-9662-5CAEA90C83A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4CDA8D40-46C0-ED22-A3B9-27F085943F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8091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6033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3130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5A7F0FA9-E870-371F-BACC-542BB2443CEA}"/>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36ADB04A-80B1-C14A-C795-6BD8B2278B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990D5C2D-E815-292D-41C6-201988972BA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8796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9438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00DF3225-76C0-3328-08BB-36A2D9E4E9E8}"/>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912B7A73-B48D-0DB0-5E0D-13B646FB92C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BC051639-F404-2A8F-1B89-9EDC2BFF54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7201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2189919-6CDF-0AA5-558C-69159BC24BFF}"/>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5523877E-6BD0-CB6A-9FAA-64A2B59090E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77337151-40F1-A32C-0250-295E4E9028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09975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0F098615-1012-90E1-D00C-71DA81BE49E7}"/>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3FE1D8B1-1783-709F-12B0-7647F5F325B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8" name="Google Shape;78;p3:notes">
            <a:extLst>
              <a:ext uri="{FF2B5EF4-FFF2-40B4-BE49-F238E27FC236}">
                <a16:creationId xmlns:a16="http://schemas.microsoft.com/office/drawing/2014/main" id="{46022AD4-3987-8DE3-6121-2FCBF4A2FDC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52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BD687ED-1467-EFAA-29BE-D184EC422EEE}"/>
            </a:ext>
          </a:extLst>
        </p:cNvPr>
        <p:cNvGrpSpPr/>
        <p:nvPr/>
      </p:nvGrpSpPr>
      <p:grpSpPr>
        <a:xfrm>
          <a:off x="0" y="0"/>
          <a:ext cx="0" cy="0"/>
          <a:chOff x="0" y="0"/>
          <a:chExt cx="0" cy="0"/>
        </a:xfrm>
      </p:grpSpPr>
      <p:sp>
        <p:nvSpPr>
          <p:cNvPr id="77" name="Google Shape;77;p3:notes">
            <a:extLst>
              <a:ext uri="{FF2B5EF4-FFF2-40B4-BE49-F238E27FC236}">
                <a16:creationId xmlns:a16="http://schemas.microsoft.com/office/drawing/2014/main" id="{00FD9CD1-7232-3A25-589B-5CE74976537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 name="Google Shape;78;p3:notes">
            <a:extLst>
              <a:ext uri="{FF2B5EF4-FFF2-40B4-BE49-F238E27FC236}">
                <a16:creationId xmlns:a16="http://schemas.microsoft.com/office/drawing/2014/main" id="{012C83F5-1565-CAD8-EBF4-D272FED54E8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5308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8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5" name="Google Shape;15;p2"/>
          <p:cNvSpPr txBox="1">
            <a:spLocks noGrp="1"/>
          </p:cNvSpPr>
          <p:nvPr>
            <p:ph type="subTitle" idx="1"/>
          </p:nvPr>
        </p:nvSpPr>
        <p:spPr>
          <a:xfrm>
            <a:off x="415600" y="3778833"/>
            <a:ext cx="113608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8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0" name="Google Shape;50;p11"/>
          <p:cNvSpPr txBox="1">
            <a:spLocks noGrp="1"/>
          </p:cNvSpPr>
          <p:nvPr>
            <p:ph type="body" idx="1"/>
          </p:nvPr>
        </p:nvSpPr>
        <p:spPr>
          <a:xfrm>
            <a:off x="415600" y="4202967"/>
            <a:ext cx="113608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1" name="Google Shape;51;p11"/>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6" name="Google Shape;56;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750"/>
              </a:spcBef>
              <a:spcAft>
                <a:spcPts val="0"/>
              </a:spcAft>
              <a:buClr>
                <a:schemeClr val="dk1"/>
              </a:buClr>
              <a:buSzPts val="1800"/>
              <a:buChar char="•"/>
              <a:defRPr/>
            </a:lvl1pPr>
            <a:lvl2pPr marL="914400" lvl="1" indent="-342900" algn="l" rtl="0">
              <a:lnSpc>
                <a:spcPct val="90000"/>
              </a:lnSpc>
              <a:spcBef>
                <a:spcPts val="375"/>
              </a:spcBef>
              <a:spcAft>
                <a:spcPts val="0"/>
              </a:spcAft>
              <a:buClr>
                <a:schemeClr val="dk1"/>
              </a:buClr>
              <a:buSzPts val="1800"/>
              <a:buChar char="•"/>
              <a:defRPr/>
            </a:lvl2pPr>
            <a:lvl3pPr marL="1371600" lvl="2" indent="-342900" algn="l" rtl="0">
              <a:lnSpc>
                <a:spcPct val="90000"/>
              </a:lnSpc>
              <a:spcBef>
                <a:spcPts val="375"/>
              </a:spcBef>
              <a:spcAft>
                <a:spcPts val="0"/>
              </a:spcAft>
              <a:buClr>
                <a:schemeClr val="dk1"/>
              </a:buClr>
              <a:buSzPts val="1800"/>
              <a:buChar char="•"/>
              <a:defRPr/>
            </a:lvl3pPr>
            <a:lvl4pPr marL="1828800" lvl="3" indent="-342900" algn="l" rtl="0">
              <a:lnSpc>
                <a:spcPct val="90000"/>
              </a:lnSpc>
              <a:spcBef>
                <a:spcPts val="375"/>
              </a:spcBef>
              <a:spcAft>
                <a:spcPts val="0"/>
              </a:spcAft>
              <a:buClr>
                <a:schemeClr val="dk1"/>
              </a:buClr>
              <a:buSzPts val="1800"/>
              <a:buChar char="•"/>
              <a:defRPr/>
            </a:lvl4pPr>
            <a:lvl5pPr marL="2286000" lvl="4" indent="-342900" algn="l" rtl="0">
              <a:lnSpc>
                <a:spcPct val="90000"/>
              </a:lnSpc>
              <a:spcBef>
                <a:spcPts val="375"/>
              </a:spcBef>
              <a:spcAft>
                <a:spcPts val="0"/>
              </a:spcAft>
              <a:buClr>
                <a:schemeClr val="dk1"/>
              </a:buClr>
              <a:buSzPts val="1800"/>
              <a:buChar char="•"/>
              <a:defRPr/>
            </a:lvl5pPr>
            <a:lvl6pPr marL="2743200" lvl="5" indent="-342900" algn="l" rtl="0">
              <a:lnSpc>
                <a:spcPct val="90000"/>
              </a:lnSpc>
              <a:spcBef>
                <a:spcPts val="375"/>
              </a:spcBef>
              <a:spcAft>
                <a:spcPts val="0"/>
              </a:spcAft>
              <a:buClr>
                <a:schemeClr val="dk1"/>
              </a:buClr>
              <a:buSzPts val="1800"/>
              <a:buChar char="•"/>
              <a:defRPr/>
            </a:lvl6pPr>
            <a:lvl7pPr marL="3200400" lvl="6" indent="-342900" algn="l" rtl="0">
              <a:lnSpc>
                <a:spcPct val="90000"/>
              </a:lnSpc>
              <a:spcBef>
                <a:spcPts val="375"/>
              </a:spcBef>
              <a:spcAft>
                <a:spcPts val="0"/>
              </a:spcAft>
              <a:buClr>
                <a:schemeClr val="dk1"/>
              </a:buClr>
              <a:buSzPts val="1800"/>
              <a:buChar char="•"/>
              <a:defRPr/>
            </a:lvl7pPr>
            <a:lvl8pPr marL="3657600" lvl="7" indent="-342900" algn="l" rtl="0">
              <a:lnSpc>
                <a:spcPct val="90000"/>
              </a:lnSpc>
              <a:spcBef>
                <a:spcPts val="375"/>
              </a:spcBef>
              <a:spcAft>
                <a:spcPts val="0"/>
              </a:spcAft>
              <a:buClr>
                <a:schemeClr val="dk1"/>
              </a:buClr>
              <a:buSzPts val="1800"/>
              <a:buChar char="•"/>
              <a:defRPr/>
            </a:lvl8pPr>
            <a:lvl9pPr marL="4114800" lvl="8" indent="-342900" algn="l" rtl="0">
              <a:lnSpc>
                <a:spcPct val="90000"/>
              </a:lnSpc>
              <a:spcBef>
                <a:spcPts val="375"/>
              </a:spcBef>
              <a:spcAft>
                <a:spcPts val="0"/>
              </a:spcAft>
              <a:buClr>
                <a:schemeClr val="dk1"/>
              </a:buClr>
              <a:buSzPts val="1800"/>
              <a:buChar char="•"/>
              <a:defRPr/>
            </a:lvl9pPr>
          </a:lstStyle>
          <a:p>
            <a:endParaRPr/>
          </a:p>
        </p:txBody>
      </p:sp>
      <p:sp>
        <p:nvSpPr>
          <p:cNvPr id="57" name="Google Shape;57;p1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8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4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8" name="Google Shape;38;p8"/>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41;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354000" y="3737433"/>
            <a:ext cx="53936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6586000" y="965433"/>
            <a:ext cx="5116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4" name="Google Shape;44;p9"/>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4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 name="Google Shape;11;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 name="Google Shape;12;p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sv-SE"/>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vimeo.com/258780690" TargetMode="External"/><Relationship Id="rId3" Type="http://schemas.openxmlformats.org/officeDocument/2006/relationships/image" Target="../media/image2.png"/><Relationship Id="rId7" Type="http://schemas.openxmlformats.org/officeDocument/2006/relationships/hyperlink" Target="https://mljuul.com/U"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hyperlink" Target="https://www.youtube.com/watch?v=OUQse8InSqg" TargetMode="Externa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hyperlink" Target="https://pure.au.dk/ws/portalfiles/portal/369030200/TEI22_FINAL_GOOD.mp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hyperlink" Target="https://pure.tudelft.nl/ws/portalfiles/portal/5019548/165_Ozkaramanli.pdf" TargetMode="External"/><Relationship Id="rId3" Type="http://schemas.openxmlformats.org/officeDocument/2006/relationships/hyperlink" Target="https://doi.org/10.1093/iwc/iwaf020" TargetMode="External"/><Relationship Id="rId7" Type="http://schemas.openxmlformats.org/officeDocument/2006/relationships/hyperlink" Target="https://doi.org/10.1145/3064663.3064739"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s://doi.org/10.1145/2317956.2318001" TargetMode="External"/><Relationship Id="rId5" Type="http://schemas.openxmlformats.org/officeDocument/2006/relationships/hyperlink" Target="https://doi.orgi/10.1145/3490149.3502257" TargetMode="External"/><Relationship Id="rId10" Type="http://schemas.openxmlformats.org/officeDocument/2006/relationships/image" Target="../media/image2.png"/><Relationship Id="rId4" Type="http://schemas.openxmlformats.org/officeDocument/2006/relationships/hyperlink" Target="https://doi.org/10.1007/978-3-031-49811-4_71" TargetMode="External"/><Relationship Id="rId9" Type="http://schemas.openxmlformats.org/officeDocument/2006/relationships/hyperlink" Target="https://doi.org/10.1145/3563657.3596024"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mova.uni.mau.se/"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93/iwc/iwaf020"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dl.acm.org/doi/10.1145/3490149.350225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hyperlink" Target="https://www.smh.com.au/world/europe/jens-was-loaned-115-000-to-use-in-an-exhibit-instead-he-kept-the-cash-and-called-that-art-20210929-p58vlh.html" TargetMode="Externa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3" name="textruta 2">
            <a:extLst>
              <a:ext uri="{FF2B5EF4-FFF2-40B4-BE49-F238E27FC236}">
                <a16:creationId xmlns:a16="http://schemas.microsoft.com/office/drawing/2014/main" id="{AACB61B2-83B1-4619-CE54-129B4F9B839F}"/>
              </a:ext>
            </a:extLst>
          </p:cNvPr>
          <p:cNvSpPr txBox="1"/>
          <p:nvPr/>
        </p:nvSpPr>
        <p:spPr>
          <a:xfrm>
            <a:off x="2924269" y="2569028"/>
            <a:ext cx="6301212" cy="1323439"/>
          </a:xfrm>
          <a:prstGeom prst="rect">
            <a:avLst/>
          </a:prstGeom>
          <a:noFill/>
        </p:spPr>
        <p:txBody>
          <a:bodyPr wrap="square" lIns="91440" tIns="45720" rIns="91440" bIns="45720" rtlCol="0" anchor="t">
            <a:spAutoFit/>
          </a:bodyPr>
          <a:lstStyle/>
          <a:p>
            <a:r>
              <a:rPr lang="en-GB" sz="4000" dirty="0">
                <a:latin typeface="Calibri"/>
                <a:cs typeface="Calibri"/>
              </a:rPr>
              <a:t>Pro</a:t>
            </a:r>
            <a:r>
              <a:rPr lang="en-GB" sz="4000" dirty="0">
                <a:solidFill>
                  <a:srgbClr val="EC008C"/>
                </a:solidFill>
                <a:latin typeface="Calibri"/>
                <a:cs typeface="Calibri"/>
              </a:rPr>
              <a:t>v</a:t>
            </a:r>
            <a:r>
              <a:rPr lang="en-GB" sz="4000" dirty="0">
                <a:latin typeface="Calibri"/>
                <a:cs typeface="Calibri"/>
              </a:rPr>
              <a:t>ocations</a:t>
            </a:r>
            <a:r>
              <a:rPr lang="en-GB" sz="4000" noProof="0" dirty="0">
                <a:latin typeface="Calibri"/>
                <a:cs typeface="Calibri"/>
              </a:rPr>
              <a:t> and more-than-human perspectives in design</a:t>
            </a:r>
          </a:p>
        </p:txBody>
      </p:sp>
      <p:pic>
        <p:nvPicPr>
          <p:cNvPr id="7" name="Bildobjekt 6" descr="En bild som visar skärmbild, Electric blue, Teckensnitt, Majorelleblå&#10;&#10;Automatiskt genererad beskrivning">
            <a:extLst>
              <a:ext uri="{FF2B5EF4-FFF2-40B4-BE49-F238E27FC236}">
                <a16:creationId xmlns:a16="http://schemas.microsoft.com/office/drawing/2014/main" id="{62A04571-AFBA-E60F-83A9-6341B9B99E08}"/>
              </a:ext>
            </a:extLst>
          </p:cNvPr>
          <p:cNvPicPr>
            <a:picLocks noChangeAspect="1"/>
          </p:cNvPicPr>
          <p:nvPr/>
        </p:nvPicPr>
        <p:blipFill>
          <a:blip r:embed="rId3"/>
          <a:stretch>
            <a:fillRect/>
          </a:stretch>
        </p:blipFill>
        <p:spPr>
          <a:xfrm>
            <a:off x="124235" y="86610"/>
            <a:ext cx="1937481" cy="431424"/>
          </a:xfrm>
          <a:prstGeom prst="rect">
            <a:avLst/>
          </a:prstGeom>
        </p:spPr>
      </p:pic>
      <p:pic>
        <p:nvPicPr>
          <p:cNvPr id="2" name="Bildobjekt 1" descr="En bild som visar Färggrann, konst, siluett&#10;&#10;Automatiskt genererad beskrivning">
            <a:extLst>
              <a:ext uri="{FF2B5EF4-FFF2-40B4-BE49-F238E27FC236}">
                <a16:creationId xmlns:a16="http://schemas.microsoft.com/office/drawing/2014/main" id="{54DC04A2-D7F8-8CC7-576C-F49AF0C0B4BD}"/>
              </a:ext>
            </a:extLst>
          </p:cNvPr>
          <p:cNvPicPr>
            <a:picLocks noChangeAspect="1"/>
          </p:cNvPicPr>
          <p:nvPr/>
        </p:nvPicPr>
        <p:blipFill>
          <a:blip r:embed="rId4"/>
          <a:stretch>
            <a:fillRect/>
          </a:stretch>
        </p:blipFill>
        <p:spPr>
          <a:xfrm>
            <a:off x="10375846" y="123664"/>
            <a:ext cx="1506392" cy="3866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9342C77-8E6C-77B7-2D3A-1B4B563BE159}"/>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7A051BE-3D75-E9B8-C159-D464BEF08E12}"/>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panose="020F0502020204030204" pitchFamily="34" charset="0"/>
                <a:cs typeface="Calibri" panose="020F0502020204030204" pitchFamily="34" charset="0"/>
              </a:rPr>
              <a:t>P</a:t>
            </a:r>
            <a:r>
              <a:rPr lang="en-GB" sz="3600" noProof="0" dirty="0" err="1">
                <a:solidFill>
                  <a:schemeClr val="tx1"/>
                </a:solidFill>
                <a:latin typeface="Calibri" panose="020F0502020204030204" pitchFamily="34" charset="0"/>
                <a:cs typeface="Calibri" panose="020F0502020204030204" pitchFamily="34" charset="0"/>
              </a:rPr>
              <a:t>rovotypes</a:t>
            </a:r>
            <a:r>
              <a:rPr lang="en-GB" sz="3600" noProof="0" dirty="0">
                <a:solidFill>
                  <a:schemeClr val="tx1"/>
                </a:solidFill>
                <a:latin typeface="Calibri" panose="020F0502020204030204" pitchFamily="34" charset="0"/>
                <a:cs typeface="Calibri" panose="020F0502020204030204" pitchFamily="34" charset="0"/>
              </a:rPr>
              <a:t> and more-than-human perspectives</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3897056B-4AF5-C7F8-9256-9A155AA89BA6}"/>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Content Placeholder 3">
            <a:extLst>
              <a:ext uri="{FF2B5EF4-FFF2-40B4-BE49-F238E27FC236}">
                <a16:creationId xmlns:a16="http://schemas.microsoft.com/office/drawing/2014/main" id="{0A220881-4E8A-12B5-427B-A01B191E790A}"/>
              </a:ext>
            </a:extLst>
          </p:cNvPr>
          <p:cNvSpPr txBox="1">
            <a:spLocks/>
          </p:cNvSpPr>
          <p:nvPr/>
        </p:nvSpPr>
        <p:spPr>
          <a:xfrm>
            <a:off x="838200" y="1825625"/>
            <a:ext cx="4465320"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0" indent="0" algn="ctr">
              <a:buFont typeface="Arial"/>
              <a:buNone/>
            </a:pPr>
            <a:r>
              <a:rPr lang="da-DK" sz="2400" b="1" i="1" dirty="0">
                <a:solidFill>
                  <a:schemeClr val="tx1"/>
                </a:solidFill>
                <a:latin typeface="Calibri" panose="020F0502020204030204" pitchFamily="34" charset="0"/>
                <a:cs typeface="Calibri" panose="020F0502020204030204" pitchFamily="34" charset="0"/>
              </a:rPr>
              <a:t>The Happy </a:t>
            </a:r>
            <a:r>
              <a:rPr lang="da-DK" sz="2400" b="1" i="1" dirty="0" err="1">
                <a:solidFill>
                  <a:schemeClr val="tx1"/>
                </a:solidFill>
                <a:latin typeface="Calibri" panose="020F0502020204030204" pitchFamily="34" charset="0"/>
                <a:cs typeface="Calibri" panose="020F0502020204030204" pitchFamily="34" charset="0"/>
              </a:rPr>
              <a:t>Cow</a:t>
            </a:r>
            <a:r>
              <a:rPr lang="da-DK" sz="2400" b="1" i="1" dirty="0">
                <a:solidFill>
                  <a:schemeClr val="tx1"/>
                </a:solidFill>
                <a:latin typeface="Calibri" panose="020F0502020204030204" pitchFamily="34" charset="0"/>
                <a:cs typeface="Calibri" panose="020F0502020204030204" pitchFamily="34" charset="0"/>
              </a:rPr>
              <a:t> Project</a:t>
            </a:r>
            <a:r>
              <a:rPr lang="en-GB" sz="2400" b="1" i="1" dirty="0">
                <a:solidFill>
                  <a:schemeClr val="tx1"/>
                </a:solidFill>
                <a:latin typeface="Calibri" panose="020F0502020204030204" pitchFamily="34" charset="0"/>
                <a:cs typeface="Calibri" panose="020F0502020204030204" pitchFamily="34" charset="0"/>
              </a:rPr>
              <a:t> </a:t>
            </a:r>
          </a:p>
          <a:p>
            <a:pPr marL="0" indent="0" algn="ctr">
              <a:buFont typeface="Arial"/>
              <a:buNone/>
            </a:pPr>
            <a:r>
              <a:rPr lang="en-GB" i="1" dirty="0">
                <a:solidFill>
                  <a:schemeClr val="tx1"/>
                </a:solidFill>
                <a:latin typeface="Calibri" panose="020F0502020204030204" pitchFamily="34" charset="0"/>
                <a:cs typeface="Calibri" panose="020F0502020204030204" pitchFamily="34" charset="0"/>
              </a:rPr>
              <a:t>`the toys are meant to serve as "critical and provocative tools" to remind desensitised consumers of the range of emotions that animals can feel.’</a:t>
            </a:r>
          </a:p>
        </p:txBody>
      </p:sp>
      <p:pic>
        <p:nvPicPr>
          <p:cNvPr id="4" name="Picture 3">
            <a:extLst>
              <a:ext uri="{FF2B5EF4-FFF2-40B4-BE49-F238E27FC236}">
                <a16:creationId xmlns:a16="http://schemas.microsoft.com/office/drawing/2014/main" id="{C364E016-E867-1C03-47C1-3021DDCE8A76}"/>
              </a:ext>
            </a:extLst>
          </p:cNvPr>
          <p:cNvPicPr>
            <a:picLocks noChangeAspect="1"/>
          </p:cNvPicPr>
          <p:nvPr/>
        </p:nvPicPr>
        <p:blipFill>
          <a:blip r:embed="rId4"/>
          <a:stretch>
            <a:fillRect/>
          </a:stretch>
        </p:blipFill>
        <p:spPr>
          <a:xfrm>
            <a:off x="1351225" y="3657145"/>
            <a:ext cx="3709182" cy="2318239"/>
          </a:xfrm>
          <a:prstGeom prst="rect">
            <a:avLst/>
          </a:prstGeom>
        </p:spPr>
      </p:pic>
      <p:sp>
        <p:nvSpPr>
          <p:cNvPr id="6" name="TextBox 5">
            <a:extLst>
              <a:ext uri="{FF2B5EF4-FFF2-40B4-BE49-F238E27FC236}">
                <a16:creationId xmlns:a16="http://schemas.microsoft.com/office/drawing/2014/main" id="{09F604FB-1DF2-A3B5-BEF8-C0442CC5B54B}"/>
              </a:ext>
            </a:extLst>
          </p:cNvPr>
          <p:cNvSpPr txBox="1"/>
          <p:nvPr/>
        </p:nvSpPr>
        <p:spPr>
          <a:xfrm>
            <a:off x="1151021" y="6093087"/>
            <a:ext cx="4152499" cy="307777"/>
          </a:xfrm>
          <a:prstGeom prst="rect">
            <a:avLst/>
          </a:prstGeom>
          <a:noFill/>
        </p:spPr>
        <p:txBody>
          <a:bodyPr wrap="square">
            <a:spAutoFit/>
          </a:bodyPr>
          <a:lstStyle/>
          <a:p>
            <a:r>
              <a:rPr lang="en-GB">
                <a:latin typeface="Calibri" panose="020F0502020204030204" pitchFamily="34" charset="0"/>
                <a:cs typeface="Calibri" panose="020F0502020204030204" pitchFamily="34" charset="0"/>
                <a:hlinkClick r:id="rId5"/>
              </a:rPr>
              <a:t>https://www.youtube.com/watch?v=OUQse8InSqg</a:t>
            </a:r>
            <a:endParaRPr lang="en-GB">
              <a:latin typeface="Calibri" panose="020F050202020403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7C3954CF-3718-99EF-78B4-EB544CF20E91}"/>
              </a:ext>
            </a:extLst>
          </p:cNvPr>
          <p:cNvSpPr txBox="1">
            <a:spLocks/>
          </p:cNvSpPr>
          <p:nvPr/>
        </p:nvSpPr>
        <p:spPr>
          <a:xfrm>
            <a:off x="6172200" y="1825625"/>
            <a:ext cx="5181600" cy="4351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i="1" dirty="0">
                <a:solidFill>
                  <a:schemeClr val="tx1"/>
                </a:solidFill>
                <a:latin typeface="Calibri" panose="020F0502020204030204" pitchFamily="34" charset="0"/>
                <a:cs typeface="Calibri" panose="020F0502020204030204" pitchFamily="34" charset="0"/>
              </a:rPr>
              <a:t>U - your smart toilet assistant</a:t>
            </a:r>
          </a:p>
          <a:p>
            <a:pPr algn="ctr"/>
            <a:r>
              <a:rPr lang="en-GB" sz="1800" i="1" dirty="0">
                <a:solidFill>
                  <a:schemeClr val="tx1"/>
                </a:solidFill>
                <a:latin typeface="Calibri" panose="020F0502020204030204" pitchFamily="34" charset="0"/>
                <a:cs typeface="Calibri" panose="020F0502020204030204" pitchFamily="34" charset="0"/>
              </a:rPr>
              <a:t>“What if we would stretch the idea of a Siri in the bathroom? A voice assistant connected to the toilet? How would it sound and feel? What would it do? Which kind of relation would you have with it? Which problems might arise?”</a:t>
            </a:r>
          </a:p>
        </p:txBody>
      </p:sp>
      <p:pic>
        <p:nvPicPr>
          <p:cNvPr id="8" name="Picture 2">
            <a:extLst>
              <a:ext uri="{FF2B5EF4-FFF2-40B4-BE49-F238E27FC236}">
                <a16:creationId xmlns:a16="http://schemas.microsoft.com/office/drawing/2014/main" id="{9BE830EB-68C0-F3F4-2F0E-C6AED030E8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4089" y="3657145"/>
            <a:ext cx="3517821" cy="23032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2B91236-E833-E984-AE2B-9531AA4C47C4}"/>
              </a:ext>
            </a:extLst>
          </p:cNvPr>
          <p:cNvSpPr txBox="1"/>
          <p:nvPr/>
        </p:nvSpPr>
        <p:spPr>
          <a:xfrm>
            <a:off x="7004089" y="6119336"/>
            <a:ext cx="2621174" cy="738664"/>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hlinkClick r:id="rId7"/>
              </a:rPr>
              <a:t>https://mljuul.com/U</a:t>
            </a: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hlinkClick r:id="rId8"/>
              </a:rPr>
              <a:t>https://vimeo.com/258780690</a:t>
            </a:r>
            <a:endParaRPr lang="en-GB" dirty="0">
              <a:latin typeface="Calibri" panose="020F050202020403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765259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99FEF83-98FD-56A9-BB9D-7E377C66297F}"/>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FE57596-9C3D-880A-EB9D-89D35B6F8E37}"/>
              </a:ext>
            </a:extLst>
          </p:cNvPr>
          <p:cNvSpPr>
            <a:spLocks noGrp="1"/>
          </p:cNvSpPr>
          <p:nvPr>
            <p:ph type="body" idx="1"/>
          </p:nvPr>
        </p:nvSpPr>
        <p:spPr>
          <a:xfrm>
            <a:off x="782075" y="1067226"/>
            <a:ext cx="10058700" cy="4351200"/>
          </a:xfrm>
        </p:spPr>
        <p:txBody>
          <a:bodyPr anchor="ctr"/>
          <a:lstStyle/>
          <a:p>
            <a:pPr marL="114300" indent="0" algn="ctr">
              <a:buNone/>
            </a:pPr>
            <a:r>
              <a:rPr lang="en-GB" sz="5400" b="1" dirty="0">
                <a:solidFill>
                  <a:srgbClr val="EC008C"/>
                </a:solidFill>
                <a:latin typeface="Calibri"/>
                <a:cs typeface="Calibri"/>
              </a:rPr>
              <a:t>How</a:t>
            </a:r>
            <a:r>
              <a:rPr lang="en-GB" sz="5400" b="0" i="0" noProof="0" dirty="0">
                <a:solidFill>
                  <a:schemeClr val="tx1"/>
                </a:solidFill>
                <a:effectLst/>
                <a:latin typeface="Calibri"/>
                <a:cs typeface="Calibri"/>
              </a:rPr>
              <a:t> </a:t>
            </a:r>
            <a:r>
              <a:rPr lang="en-GB" sz="5400" dirty="0">
                <a:solidFill>
                  <a:schemeClr val="tx1"/>
                </a:solidFill>
                <a:latin typeface="Calibri"/>
                <a:cs typeface="Calibri"/>
              </a:rPr>
              <a:t>to </a:t>
            </a:r>
            <a:r>
              <a:rPr lang="en-GB" sz="5400" dirty="0" err="1">
                <a:solidFill>
                  <a:schemeClr val="tx1"/>
                </a:solidFill>
                <a:latin typeface="Calibri"/>
                <a:cs typeface="Calibri"/>
              </a:rPr>
              <a:t>provotype</a:t>
            </a:r>
            <a:r>
              <a:rPr lang="en-GB" sz="5400" dirty="0">
                <a:solidFill>
                  <a:schemeClr val="tx1"/>
                </a:solidFill>
                <a:latin typeface="Calibri"/>
                <a:cs typeface="Calibri"/>
              </a:rPr>
              <a:t>?</a:t>
            </a:r>
            <a:endParaRPr lang="en-GB" noProof="0" dirty="0">
              <a:solidFill>
                <a:schemeClr val="tx1"/>
              </a:solidFill>
              <a:latin typeface="Calibri"/>
              <a:cs typeface="Calibri"/>
            </a:endParaRPr>
          </a:p>
        </p:txBody>
      </p:sp>
      <p:pic>
        <p:nvPicPr>
          <p:cNvPr id="5" name="Bildobjekt 4" descr="En bild som visar Färggrann, konst, siluett&#10;&#10;Automatiskt genererad beskrivning">
            <a:extLst>
              <a:ext uri="{FF2B5EF4-FFF2-40B4-BE49-F238E27FC236}">
                <a16:creationId xmlns:a16="http://schemas.microsoft.com/office/drawing/2014/main" id="{5708B32D-D2A4-7652-3B0B-C67AAC9ADDFE}"/>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50916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DE5191A-EDCE-BD66-985A-D937EE136E7D}"/>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B4D3F995-AEE6-F12E-3386-C58CE888F539}"/>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38E47C02-5AB9-BFA7-F4BD-8FAF5507A17E}"/>
              </a:ext>
            </a:extLst>
          </p:cNvPr>
          <p:cNvSpPr>
            <a:spLocks noGrp="1"/>
          </p:cNvSpPr>
          <p:nvPr>
            <p:ph type="body" idx="1"/>
          </p:nvPr>
        </p:nvSpPr>
        <p:spPr>
          <a:xfrm>
            <a:off x="782075" y="1067226"/>
            <a:ext cx="10058700" cy="4351200"/>
          </a:xfrm>
        </p:spPr>
        <p:txBody>
          <a:bodyPr/>
          <a:lstStyle/>
          <a:p>
            <a:pPr marL="114300" indent="0">
              <a:buNone/>
            </a:pPr>
            <a:r>
              <a:rPr lang="en-GB" sz="3600" noProof="0" dirty="0">
                <a:solidFill>
                  <a:schemeClr val="tx1"/>
                </a:solidFill>
                <a:latin typeface="Calibri" panose="020F0502020204030204" pitchFamily="34" charset="0"/>
                <a:cs typeface="Calibri" panose="020F0502020204030204" pitchFamily="34" charset="0"/>
              </a:rPr>
              <a:t>Provocative design dimensions</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r>
              <a:rPr lang="en-GB" sz="2400" b="1" i="0" noProof="0" dirty="0">
                <a:solidFill>
                  <a:schemeClr val="tx1"/>
                </a:solidFill>
                <a:effectLst/>
                <a:latin typeface="Calibri" panose="020F0502020204030204" pitchFamily="34" charset="0"/>
                <a:cs typeface="Calibri" panose="020F0502020204030204" pitchFamily="34" charset="0"/>
              </a:rPr>
              <a:t>Conceptual</a:t>
            </a:r>
            <a:r>
              <a:rPr lang="en-GB" sz="2400" b="0" i="0" noProof="0" dirty="0">
                <a:solidFill>
                  <a:schemeClr val="tx1"/>
                </a:solidFill>
                <a:effectLst/>
                <a:latin typeface="Calibri" panose="020F0502020204030204" pitchFamily="34" charset="0"/>
                <a:cs typeface="Calibri" panose="020F0502020204030204" pitchFamily="34" charset="0"/>
              </a:rPr>
              <a:t> is about an idea/belief/concept to be challenged or critiqued through design</a:t>
            </a:r>
          </a:p>
          <a:p>
            <a:r>
              <a:rPr lang="en-GB" sz="2400" b="1" i="0" noProof="0" dirty="0">
                <a:solidFill>
                  <a:schemeClr val="tx1"/>
                </a:solidFill>
                <a:effectLst/>
                <a:latin typeface="Calibri" panose="020F0502020204030204" pitchFamily="34" charset="0"/>
                <a:cs typeface="Calibri" panose="020F0502020204030204" pitchFamily="34" charset="0"/>
              </a:rPr>
              <a:t>Functional </a:t>
            </a:r>
            <a:r>
              <a:rPr lang="en-GB" sz="2400" b="0" i="0" noProof="0" dirty="0">
                <a:solidFill>
                  <a:schemeClr val="tx1"/>
                </a:solidFill>
                <a:effectLst/>
                <a:latin typeface="Calibri" panose="020F0502020204030204" pitchFamily="34" charset="0"/>
                <a:cs typeface="Calibri" panose="020F0502020204030204" pitchFamily="34" charset="0"/>
              </a:rPr>
              <a:t>deals with how far from the expected norm the design is intended to function and operate</a:t>
            </a:r>
          </a:p>
          <a:p>
            <a:r>
              <a:rPr lang="en-GB" sz="2400" b="1" i="0" noProof="0" dirty="0">
                <a:solidFill>
                  <a:schemeClr val="tx1"/>
                </a:solidFill>
                <a:effectLst/>
                <a:latin typeface="Calibri" panose="020F0502020204030204" pitchFamily="34" charset="0"/>
                <a:cs typeface="Calibri" panose="020F0502020204030204" pitchFamily="34" charset="0"/>
              </a:rPr>
              <a:t>Aesthetics</a:t>
            </a:r>
            <a:r>
              <a:rPr lang="en-GB" sz="2400" i="0" noProof="0" dirty="0">
                <a:solidFill>
                  <a:schemeClr val="tx1"/>
                </a:solidFill>
                <a:effectLst/>
                <a:latin typeface="Calibri" panose="020F0502020204030204" pitchFamily="34" charset="0"/>
                <a:cs typeface="Calibri" panose="020F0502020204030204" pitchFamily="34" charset="0"/>
              </a:rPr>
              <a:t> is </a:t>
            </a:r>
            <a:r>
              <a:rPr lang="en-GB" sz="2400" b="0" i="0" noProof="0" dirty="0">
                <a:solidFill>
                  <a:schemeClr val="tx1"/>
                </a:solidFill>
                <a:effectLst/>
                <a:latin typeface="Calibri" panose="020F0502020204030204" pitchFamily="34" charset="0"/>
                <a:cs typeface="Calibri" panose="020F0502020204030204" pitchFamily="34" charset="0"/>
              </a:rPr>
              <a:t>about how cultural and social meanings </a:t>
            </a:r>
            <a:r>
              <a:rPr lang="en-GB" sz="2400" dirty="0">
                <a:solidFill>
                  <a:schemeClr val="tx1"/>
                </a:solidFill>
                <a:latin typeface="Calibri" panose="020F0502020204030204" pitchFamily="34" charset="0"/>
                <a:cs typeface="Calibri" panose="020F0502020204030204" pitchFamily="34" charset="0"/>
              </a:rPr>
              <a:t>inscribed in the design can spark debate and reflection (e.g., more-than-human perspectives)</a:t>
            </a: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51C2FEC3-8E0C-B98C-E687-F235C1830D63}"/>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8D2ED53D-F3F6-1575-9DA6-A23EE4552443}"/>
              </a:ext>
            </a:extLst>
          </p:cNvPr>
          <p:cNvSpPr txBox="1"/>
          <p:nvPr/>
        </p:nvSpPr>
        <p:spPr>
          <a:xfrm>
            <a:off x="6558305" y="5790774"/>
            <a:ext cx="5259984" cy="738664"/>
          </a:xfrm>
          <a:prstGeom prst="rect">
            <a:avLst/>
          </a:prstGeom>
          <a:noFill/>
        </p:spPr>
        <p:txBody>
          <a:bodyPr wrap="square">
            <a:spAutoFit/>
          </a:bodyPr>
          <a:lstStyle/>
          <a:p>
            <a:r>
              <a:rPr lang="en-GB" noProof="0" dirty="0">
                <a:latin typeface="Calibri" panose="020F0502020204030204" pitchFamily="34" charset="0"/>
                <a:cs typeface="Calibri" panose="020F0502020204030204" pitchFamily="34" charset="0"/>
              </a:rPr>
              <a:t>Aesthetic, Functional and Conceptual Provocation in Research Through Design (</a:t>
            </a:r>
            <a:r>
              <a:rPr lang="en-GB" noProof="0" dirty="0" err="1">
                <a:latin typeface="Calibri" panose="020F0502020204030204" pitchFamily="34" charset="0"/>
                <a:cs typeface="Calibri" panose="020F0502020204030204" pitchFamily="34" charset="0"/>
              </a:rPr>
              <a:t>Raptis</a:t>
            </a:r>
            <a:r>
              <a:rPr lang="en-GB" noProof="0" dirty="0">
                <a:latin typeface="Calibri" panose="020F0502020204030204" pitchFamily="34" charset="0"/>
                <a:cs typeface="Calibri" panose="020F0502020204030204" pitchFamily="34" charset="0"/>
              </a:rPr>
              <a:t> et al., 2017)</a:t>
            </a:r>
          </a:p>
          <a:p>
            <a:endParaRPr lang="en-GB"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8625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D81E726-03FE-08B8-BE62-4C5F9F7E791B}"/>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CD2BC7E4-9C1E-5508-9538-6336ECBF50D4}"/>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3558905F-5DB1-0900-3CB4-616BCA5B941A}"/>
              </a:ext>
            </a:extLst>
          </p:cNvPr>
          <p:cNvSpPr>
            <a:spLocks noGrp="1"/>
          </p:cNvSpPr>
          <p:nvPr>
            <p:ph type="body" idx="1"/>
          </p:nvPr>
        </p:nvSpPr>
        <p:spPr>
          <a:xfrm>
            <a:off x="782075" y="1067226"/>
            <a:ext cx="5804255" cy="4351200"/>
          </a:xfrm>
        </p:spPr>
        <p:txBody>
          <a:bodyPr/>
          <a:lstStyle/>
          <a:p>
            <a:pPr marL="114300" indent="0">
              <a:buNone/>
            </a:pPr>
            <a:r>
              <a:rPr lang="en-GB" sz="3600" dirty="0">
                <a:solidFill>
                  <a:schemeClr val="tx1"/>
                </a:solidFill>
                <a:latin typeface="Calibri" panose="020F0502020204030204" pitchFamily="34" charset="0"/>
                <a:cs typeface="Calibri" panose="020F0502020204030204" pitchFamily="34" charset="0"/>
              </a:rPr>
              <a:t>Prototyping</a:t>
            </a:r>
            <a:r>
              <a:rPr lang="en-GB" sz="3600" noProof="0" dirty="0">
                <a:solidFill>
                  <a:schemeClr val="tx1"/>
                </a:solidFill>
                <a:latin typeface="Calibri" panose="020F0502020204030204" pitchFamily="34" charset="0"/>
                <a:cs typeface="Calibri" panose="020F0502020204030204" pitchFamily="34" charset="0"/>
              </a:rPr>
              <a:t> (future desires)</a:t>
            </a:r>
          </a:p>
          <a:p>
            <a:pPr marL="114300" indent="0">
              <a:buNone/>
            </a:pPr>
            <a:endParaRPr lang="en-GB" sz="2400" b="0" i="0" noProof="0" dirty="0">
              <a:solidFill>
                <a:schemeClr val="tx1"/>
              </a:solidFill>
              <a:effectLst/>
              <a:latin typeface="Calibri" panose="020F0502020204030204" pitchFamily="34" charset="0"/>
              <a:cs typeface="Calibri" panose="020F0502020204030204" pitchFamily="34" charset="0"/>
            </a:endParaRPr>
          </a:p>
          <a:p>
            <a:pPr marL="114300" indent="0" algn="ctr">
              <a:lnSpc>
                <a:spcPct val="100000"/>
              </a:lnSpc>
              <a:buNone/>
            </a:pPr>
            <a:r>
              <a:rPr lang="en-GB" sz="2400" dirty="0">
                <a:solidFill>
                  <a:schemeClr val="tx1"/>
                </a:solidFill>
                <a:latin typeface="Calibri" panose="020F0502020204030204" pitchFamily="34" charset="0"/>
                <a:cs typeface="Calibri" panose="020F0502020204030204" pitchFamily="34" charset="0"/>
              </a:rPr>
              <a:t>… </a:t>
            </a:r>
            <a:r>
              <a:rPr lang="en-GB" sz="2400" b="0" i="0" noProof="0" dirty="0">
                <a:solidFill>
                  <a:schemeClr val="tx1"/>
                </a:solidFill>
                <a:effectLst/>
                <a:latin typeface="Calibri" panose="020F0502020204030204" pitchFamily="34" charset="0"/>
                <a:cs typeface="Calibri" panose="020F0502020204030204" pitchFamily="34" charset="0"/>
              </a:rPr>
              <a:t>prototyping is primarily directed towards the </a:t>
            </a:r>
            <a:r>
              <a:rPr lang="en-GB" sz="2400" b="1" i="0" noProof="0" dirty="0">
                <a:solidFill>
                  <a:schemeClr val="tx1"/>
                </a:solidFill>
                <a:effectLst/>
                <a:latin typeface="Calibri" panose="020F0502020204030204" pitchFamily="34" charset="0"/>
                <a:cs typeface="Calibri" panose="020F0502020204030204" pitchFamily="34" charset="0"/>
              </a:rPr>
              <a:t>construction</a:t>
            </a:r>
            <a:r>
              <a:rPr lang="en-GB" sz="2400" b="0" i="0" noProof="0" dirty="0">
                <a:solidFill>
                  <a:schemeClr val="tx1"/>
                </a:solidFill>
                <a:effectLst/>
                <a:latin typeface="Calibri" panose="020F0502020204030204" pitchFamily="34" charset="0"/>
                <a:cs typeface="Calibri" panose="020F0502020204030204" pitchFamily="34" charset="0"/>
              </a:rPr>
              <a:t> of the future</a:t>
            </a:r>
          </a:p>
          <a:p>
            <a:pPr marL="114300" indent="0" algn="ctr">
              <a:lnSpc>
                <a:spcPct val="100000"/>
              </a:lnSpc>
              <a:buNone/>
            </a:pPr>
            <a:endParaRPr lang="en-GB" sz="2400" b="0" i="0" noProof="0" dirty="0">
              <a:solidFill>
                <a:schemeClr val="tx1"/>
              </a:solidFill>
              <a:effectLst/>
              <a:latin typeface="Calibri" panose="020F0502020204030204" pitchFamily="34" charset="0"/>
              <a:cs typeface="Calibri" panose="020F0502020204030204" pitchFamily="34" charset="0"/>
            </a:endParaRPr>
          </a:p>
          <a:p>
            <a:pPr marL="114300" indent="0" algn="ctr">
              <a:lnSpc>
                <a:spcPct val="100000"/>
              </a:lnSpc>
              <a:buNone/>
            </a:pPr>
            <a:r>
              <a:rPr lang="en-GB" sz="2400" b="0" i="0" noProof="0" dirty="0">
                <a:solidFill>
                  <a:schemeClr val="tx1"/>
                </a:solidFill>
                <a:effectLst/>
                <a:latin typeface="Calibri" panose="020F0502020204030204" pitchFamily="34" charset="0"/>
                <a:cs typeface="Calibri" panose="020F0502020204030204" pitchFamily="34" charset="0"/>
              </a:rPr>
              <a:t>Various prototypes enable and encourage prospective users to get concrete experience with a prospective computer system/interactive design.</a:t>
            </a:r>
          </a:p>
          <a:p>
            <a:pPr marL="114300" indent="0" algn="ctr">
              <a:lnSpc>
                <a:spcPct val="100000"/>
              </a:lnSpc>
              <a:buNone/>
            </a:pPr>
            <a:endParaRPr lang="en-GB" sz="2400"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988A08EE-9EF7-35A1-5C6C-083C89B7FB90}"/>
              </a:ext>
            </a:extLst>
          </p:cNvPr>
          <p:cNvPicPr>
            <a:picLocks noChangeAspect="1"/>
          </p:cNvPicPr>
          <p:nvPr/>
        </p:nvPicPr>
        <p:blipFill>
          <a:blip r:embed="rId3"/>
          <a:stretch>
            <a:fillRect/>
          </a:stretch>
        </p:blipFill>
        <p:spPr>
          <a:xfrm>
            <a:off x="10375846" y="123664"/>
            <a:ext cx="1506392" cy="386604"/>
          </a:xfrm>
          <a:prstGeom prst="rect">
            <a:avLst/>
          </a:prstGeom>
        </p:spPr>
      </p:pic>
      <p:pic>
        <p:nvPicPr>
          <p:cNvPr id="2" name="Picture 1" descr="A collage of images of a green building&#10;&#10;Description automatically generated">
            <a:extLst>
              <a:ext uri="{FF2B5EF4-FFF2-40B4-BE49-F238E27FC236}">
                <a16:creationId xmlns:a16="http://schemas.microsoft.com/office/drawing/2014/main" id="{A2601D43-9E53-3C95-4A0D-C74B2FECB7E5}"/>
              </a:ext>
            </a:extLst>
          </p:cNvPr>
          <p:cNvPicPr>
            <a:picLocks noChangeAspect="1"/>
          </p:cNvPicPr>
          <p:nvPr/>
        </p:nvPicPr>
        <p:blipFill>
          <a:blip r:embed="rId4"/>
          <a:srcRect r="20823"/>
          <a:stretch/>
        </p:blipFill>
        <p:spPr>
          <a:xfrm>
            <a:off x="6762054" y="738042"/>
            <a:ext cx="5429946" cy="5382342"/>
          </a:xfrm>
          <a:prstGeom prst="rect">
            <a:avLst/>
          </a:prstGeom>
        </p:spPr>
      </p:pic>
      <p:sp>
        <p:nvSpPr>
          <p:cNvPr id="7" name="TextBox 6">
            <a:extLst>
              <a:ext uri="{FF2B5EF4-FFF2-40B4-BE49-F238E27FC236}">
                <a16:creationId xmlns:a16="http://schemas.microsoft.com/office/drawing/2014/main" id="{792B346F-BBBE-593C-BA72-A4CCB1A97A14}"/>
              </a:ext>
            </a:extLst>
          </p:cNvPr>
          <p:cNvSpPr txBox="1"/>
          <p:nvPr/>
        </p:nvSpPr>
        <p:spPr>
          <a:xfrm>
            <a:off x="6762054" y="5794079"/>
            <a:ext cx="6096000" cy="307777"/>
          </a:xfrm>
          <a:prstGeom prst="rect">
            <a:avLst/>
          </a:prstGeom>
          <a:noFill/>
        </p:spPr>
        <p:txBody>
          <a:bodyPr wrap="square">
            <a:spAutoFit/>
          </a:bodyPr>
          <a:lstStyle/>
          <a:p>
            <a:r>
              <a:rPr lang="en-GB" sz="1400" dirty="0">
                <a:solidFill>
                  <a:schemeClr val="bg1"/>
                </a:solidFill>
                <a:latin typeface="Calibri" panose="020F0502020204030204" pitchFamily="34" charset="0"/>
                <a:cs typeface="Calibri" panose="020F0502020204030204" pitchFamily="34" charset="0"/>
              </a:rPr>
              <a:t>AI generated by https://</a:t>
            </a:r>
            <a:r>
              <a:rPr lang="en-GB" sz="1400" dirty="0" err="1">
                <a:solidFill>
                  <a:schemeClr val="bg1"/>
                </a:solidFill>
                <a:latin typeface="Calibri" panose="020F0502020204030204" pitchFamily="34" charset="0"/>
                <a:cs typeface="Calibri" panose="020F0502020204030204" pitchFamily="34" charset="0"/>
              </a:rPr>
              <a:t>deepai.org</a:t>
            </a:r>
            <a:r>
              <a:rPr lang="en-GB" sz="1400" dirty="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51754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2413BFE-A32D-9D30-CC04-EEC5BBCE1B2E}"/>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18945D7C-1F1E-893E-4E5A-66E8170E7A1F}"/>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CE033D53-B127-18A9-28E3-CBB4418A9490}"/>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a:cs typeface="Calibri"/>
              </a:rPr>
              <a:t>P</a:t>
            </a:r>
            <a:r>
              <a:rPr lang="en-GB" sz="3600" noProof="0" dirty="0">
                <a:solidFill>
                  <a:schemeClr val="tx1"/>
                </a:solidFill>
                <a:latin typeface="Calibri"/>
                <a:cs typeface="Calibri"/>
              </a:rPr>
              <a:t>ro</a:t>
            </a:r>
            <a:r>
              <a:rPr lang="en-GB" sz="3600" b="1" noProof="0" dirty="0">
                <a:solidFill>
                  <a:srgbClr val="EC008C"/>
                </a:solidFill>
                <a:latin typeface="Calibri"/>
                <a:cs typeface="Calibri"/>
              </a:rPr>
              <a:t>v</a:t>
            </a:r>
            <a:r>
              <a:rPr lang="en-GB" sz="3600" noProof="0" dirty="0">
                <a:solidFill>
                  <a:schemeClr val="tx1"/>
                </a:solidFill>
                <a:latin typeface="Calibri"/>
                <a:cs typeface="Calibri"/>
              </a:rPr>
              <a:t>otyping (troubling mundane everyday life)</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299636CE-AB86-BD5B-A241-C60C1B76B66D}"/>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490284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4F8548E-F4DA-E50E-766D-8429B176D4F4}"/>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3C217AD0-9086-18CE-174A-1394ED40B49E}"/>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5A5FE34F-B3AB-175A-8C8B-29123F22E9C2}"/>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a:cs typeface="Calibri"/>
              </a:rPr>
              <a:t>P</a:t>
            </a:r>
            <a:r>
              <a:rPr lang="en-GB" sz="3600" noProof="0" dirty="0">
                <a:solidFill>
                  <a:schemeClr val="tx1"/>
                </a:solidFill>
                <a:latin typeface="Calibri"/>
                <a:cs typeface="Calibri"/>
              </a:rPr>
              <a:t>ro</a:t>
            </a:r>
            <a:r>
              <a:rPr lang="en-GB" sz="3600" b="1" noProof="0" dirty="0">
                <a:solidFill>
                  <a:srgbClr val="EC008C"/>
                </a:solidFill>
                <a:latin typeface="Calibri"/>
                <a:cs typeface="Calibri"/>
              </a:rPr>
              <a:t>v</a:t>
            </a:r>
            <a:r>
              <a:rPr lang="en-GB" sz="3600" noProof="0" dirty="0">
                <a:solidFill>
                  <a:schemeClr val="tx1"/>
                </a:solidFill>
                <a:latin typeface="Calibri"/>
                <a:cs typeface="Calibri"/>
              </a:rPr>
              <a:t>otyping (troubling mundane everyday life)</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gn="ctr">
              <a:lnSpc>
                <a:spcPct val="100000"/>
              </a:lnSpc>
              <a:buNone/>
            </a:pPr>
            <a:r>
              <a:rPr lang="en-GB" sz="2400" dirty="0">
                <a:solidFill>
                  <a:schemeClr val="tx1"/>
                </a:solidFill>
                <a:latin typeface="Calibri" panose="020F0502020204030204" pitchFamily="34" charset="0"/>
                <a:cs typeface="Calibri" panose="020F0502020204030204" pitchFamily="34" charset="0"/>
              </a:rPr>
              <a:t>… </a:t>
            </a:r>
            <a:r>
              <a:rPr lang="en-GB" sz="2400" b="0" i="0" noProof="0" dirty="0">
                <a:solidFill>
                  <a:schemeClr val="tx1"/>
                </a:solidFill>
                <a:effectLst/>
                <a:latin typeface="Calibri" panose="020F0502020204030204" pitchFamily="34" charset="0"/>
                <a:cs typeface="Calibri" panose="020F0502020204030204" pitchFamily="34" charset="0"/>
              </a:rPr>
              <a:t>to </a:t>
            </a:r>
            <a:r>
              <a:rPr lang="en-GB" sz="2400" b="1" i="0" noProof="0" dirty="0">
                <a:solidFill>
                  <a:schemeClr val="tx1"/>
                </a:solidFill>
                <a:effectLst/>
                <a:latin typeface="Calibri" panose="020F0502020204030204" pitchFamily="34" charset="0"/>
                <a:cs typeface="Calibri" panose="020F0502020204030204" pitchFamily="34" charset="0"/>
              </a:rPr>
              <a:t>expose</a:t>
            </a:r>
            <a:r>
              <a:rPr lang="en-GB" sz="2400" b="0" i="0" noProof="0" dirty="0">
                <a:solidFill>
                  <a:schemeClr val="tx1"/>
                </a:solidFill>
                <a:effectLst/>
                <a:latin typeface="Calibri" panose="020F0502020204030204" pitchFamily="34" charset="0"/>
                <a:cs typeface="Calibri" panose="020F0502020204030204" pitchFamily="34" charset="0"/>
              </a:rPr>
              <a:t> tension and problems in </a:t>
            </a:r>
            <a:r>
              <a:rPr lang="en-GB" sz="2400" b="1" i="0" noProof="0" dirty="0">
                <a:solidFill>
                  <a:srgbClr val="EC008C"/>
                </a:solidFill>
                <a:effectLst/>
                <a:latin typeface="Calibri" panose="020F0502020204030204" pitchFamily="34" charset="0"/>
                <a:cs typeface="Calibri" panose="020F0502020204030204" pitchFamily="34" charset="0"/>
              </a:rPr>
              <a:t>current practice</a:t>
            </a:r>
            <a:r>
              <a:rPr lang="en-GB" sz="2400" dirty="0">
                <a:solidFill>
                  <a:srgbClr val="EC008C"/>
                </a:solidFill>
                <a:latin typeface="Calibri" panose="020F0502020204030204" pitchFamily="34" charset="0"/>
                <a:cs typeface="Calibri" panose="020F0502020204030204" pitchFamily="34" charset="0"/>
              </a:rPr>
              <a:t> </a:t>
            </a:r>
            <a:r>
              <a:rPr lang="en-GB" sz="2400" dirty="0">
                <a:solidFill>
                  <a:schemeClr val="tx1"/>
                </a:solidFill>
                <a:latin typeface="Calibri" panose="020F0502020204030204" pitchFamily="34" charset="0"/>
                <a:cs typeface="Calibri" panose="020F0502020204030204" pitchFamily="34" charset="0"/>
              </a:rPr>
              <a:t>by</a:t>
            </a:r>
            <a:r>
              <a:rPr lang="en-GB" sz="2400" b="0" i="0" noProof="0" dirty="0">
                <a:solidFill>
                  <a:schemeClr val="tx1"/>
                </a:solidFill>
                <a:effectLst/>
                <a:latin typeface="Calibri" panose="020F0502020204030204" pitchFamily="34" charset="0"/>
                <a:cs typeface="Calibri" panose="020F0502020204030204" pitchFamily="34" charset="0"/>
              </a:rPr>
              <a:t> getting participants to experience new ways of </a:t>
            </a:r>
            <a:r>
              <a:rPr lang="en-GB" sz="2400" b="1" i="0" noProof="0" dirty="0">
                <a:solidFill>
                  <a:schemeClr val="tx1"/>
                </a:solidFill>
                <a:effectLst/>
                <a:latin typeface="Calibri" panose="020F0502020204030204" pitchFamily="34" charset="0"/>
                <a:cs typeface="Calibri" panose="020F0502020204030204" pitchFamily="34" charset="0"/>
              </a:rPr>
              <a:t>doing it </a:t>
            </a:r>
            <a:r>
              <a:rPr lang="en-GB" sz="2400" b="0" i="0" noProof="0" dirty="0">
                <a:solidFill>
                  <a:schemeClr val="tx1"/>
                </a:solidFill>
                <a:effectLst/>
                <a:latin typeface="Calibri" panose="020F0502020204030204" pitchFamily="34" charset="0"/>
                <a:cs typeface="Calibri" panose="020F0502020204030204" pitchFamily="34" charset="0"/>
              </a:rPr>
              <a:t>in </a:t>
            </a:r>
            <a:r>
              <a:rPr lang="en-GB" sz="2400" b="1" i="0" noProof="0" dirty="0">
                <a:solidFill>
                  <a:schemeClr val="tx1"/>
                </a:solidFill>
                <a:effectLst/>
                <a:latin typeface="Calibri" panose="020F0502020204030204" pitchFamily="34" charset="0"/>
                <a:cs typeface="Calibri" panose="020F0502020204030204" pitchFamily="34" charset="0"/>
              </a:rPr>
              <a:t>alternative ways</a:t>
            </a:r>
            <a:r>
              <a:rPr lang="en-GB" sz="2400" dirty="0">
                <a:solidFill>
                  <a:schemeClr val="tx1"/>
                </a:solidFill>
                <a:latin typeface="Calibri" panose="020F0502020204030204" pitchFamily="34" charset="0"/>
                <a:cs typeface="Calibri" panose="020F0502020204030204" pitchFamily="34" charset="0"/>
              </a:rPr>
              <a:t>…</a:t>
            </a:r>
            <a:endParaRPr lang="en-GB" sz="2400" b="0" i="0" noProof="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16D4EC10-78AA-1A95-9D0E-2D1E8133AFB6}"/>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31F50581-3868-764F-9BAF-FFDEA6A29691}"/>
              </a:ext>
            </a:extLst>
          </p:cNvPr>
          <p:cNvSpPr txBox="1"/>
          <p:nvPr/>
        </p:nvSpPr>
        <p:spPr>
          <a:xfrm>
            <a:off x="6800343" y="2967971"/>
            <a:ext cx="4875618" cy="523220"/>
          </a:xfrm>
          <a:prstGeom prst="rect">
            <a:avLst/>
          </a:prstGeom>
          <a:noFill/>
        </p:spPr>
        <p:txBody>
          <a:bodyPr wrap="square">
            <a:spAutoFit/>
          </a:bodyPr>
          <a:lstStyle/>
          <a:p>
            <a:r>
              <a:rPr lang="en-GB" sz="1400" dirty="0">
                <a:latin typeface="Calibri" panose="020F0502020204030204" pitchFamily="34" charset="0"/>
                <a:cs typeface="Calibri" panose="020F0502020204030204" pitchFamily="34" charset="0"/>
              </a:rPr>
              <a:t>Towards a </a:t>
            </a:r>
            <a:r>
              <a:rPr lang="en-GB" sz="1400" dirty="0" err="1">
                <a:latin typeface="Calibri" panose="020F0502020204030204" pitchFamily="34" charset="0"/>
                <a:cs typeface="Calibri" panose="020F0502020204030204" pitchFamily="34" charset="0"/>
              </a:rPr>
              <a:t>Provotyping</a:t>
            </a:r>
            <a:r>
              <a:rPr lang="en-GB" sz="1400" dirty="0">
                <a:latin typeface="Calibri" panose="020F0502020204030204" pitchFamily="34" charset="0"/>
                <a:cs typeface="Calibri" panose="020F0502020204030204" pitchFamily="34" charset="0"/>
              </a:rPr>
              <a:t> Approach in Systems Development (Mogensen, 1992)</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9123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89B3253-4946-8338-1B00-F766FACF0AB8}"/>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7B8FE88F-6D1A-741F-050C-6C46B649BBBA}"/>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1F93A3B4-C54C-8A69-F60E-894AE728D00A}"/>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a:cs typeface="Calibri"/>
              </a:rPr>
              <a:t>P</a:t>
            </a:r>
            <a:r>
              <a:rPr lang="en-GB" sz="3600" noProof="0" dirty="0">
                <a:solidFill>
                  <a:schemeClr val="tx1"/>
                </a:solidFill>
                <a:latin typeface="Calibri"/>
                <a:cs typeface="Calibri"/>
              </a:rPr>
              <a:t>ro</a:t>
            </a:r>
            <a:r>
              <a:rPr lang="en-GB" sz="3600" b="1" noProof="0" dirty="0">
                <a:solidFill>
                  <a:srgbClr val="EC008C"/>
                </a:solidFill>
                <a:latin typeface="Calibri"/>
                <a:cs typeface="Calibri"/>
              </a:rPr>
              <a:t>v</a:t>
            </a:r>
            <a:r>
              <a:rPr lang="en-GB" sz="3600" noProof="0" dirty="0">
                <a:solidFill>
                  <a:schemeClr val="tx1"/>
                </a:solidFill>
                <a:latin typeface="Calibri"/>
                <a:cs typeface="Calibri"/>
              </a:rPr>
              <a:t>otyping (troubling mundane everyday life)</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gn="ctr">
              <a:lnSpc>
                <a:spcPct val="100000"/>
              </a:lnSpc>
              <a:buNone/>
            </a:pPr>
            <a:r>
              <a:rPr lang="en-GB" sz="2400" dirty="0">
                <a:solidFill>
                  <a:schemeClr val="tx1"/>
                </a:solidFill>
                <a:latin typeface="Calibri" panose="020F0502020204030204" pitchFamily="34" charset="0"/>
                <a:cs typeface="Calibri" panose="020F0502020204030204" pitchFamily="34" charset="0"/>
              </a:rPr>
              <a:t>… </a:t>
            </a:r>
            <a:r>
              <a:rPr lang="en-GB" sz="2400" b="0" i="0" noProof="0" dirty="0">
                <a:solidFill>
                  <a:schemeClr val="tx1"/>
                </a:solidFill>
                <a:effectLst/>
                <a:latin typeface="Calibri" panose="020F0502020204030204" pitchFamily="34" charset="0"/>
                <a:cs typeface="Calibri" panose="020F0502020204030204" pitchFamily="34" charset="0"/>
              </a:rPr>
              <a:t>to </a:t>
            </a:r>
            <a:r>
              <a:rPr lang="en-GB" sz="2400" b="1" i="0" noProof="0" dirty="0">
                <a:solidFill>
                  <a:schemeClr val="tx1"/>
                </a:solidFill>
                <a:effectLst/>
                <a:latin typeface="Calibri" panose="020F0502020204030204" pitchFamily="34" charset="0"/>
                <a:cs typeface="Calibri" panose="020F0502020204030204" pitchFamily="34" charset="0"/>
              </a:rPr>
              <a:t>expose</a:t>
            </a:r>
            <a:r>
              <a:rPr lang="en-GB" sz="2400" b="0" i="0" noProof="0" dirty="0">
                <a:solidFill>
                  <a:schemeClr val="tx1"/>
                </a:solidFill>
                <a:effectLst/>
                <a:latin typeface="Calibri" panose="020F0502020204030204" pitchFamily="34" charset="0"/>
                <a:cs typeface="Calibri" panose="020F0502020204030204" pitchFamily="34" charset="0"/>
              </a:rPr>
              <a:t> tension and problems in </a:t>
            </a:r>
            <a:r>
              <a:rPr lang="en-GB" sz="2400" b="1" i="0" noProof="0" dirty="0">
                <a:solidFill>
                  <a:srgbClr val="EC008C"/>
                </a:solidFill>
                <a:effectLst/>
                <a:latin typeface="Calibri" panose="020F0502020204030204" pitchFamily="34" charset="0"/>
                <a:cs typeface="Calibri" panose="020F0502020204030204" pitchFamily="34" charset="0"/>
              </a:rPr>
              <a:t>current practice</a:t>
            </a:r>
            <a:r>
              <a:rPr lang="en-GB" sz="2400" dirty="0">
                <a:solidFill>
                  <a:srgbClr val="EC008C"/>
                </a:solidFill>
                <a:latin typeface="Calibri" panose="020F0502020204030204" pitchFamily="34" charset="0"/>
                <a:cs typeface="Calibri" panose="020F0502020204030204" pitchFamily="34" charset="0"/>
              </a:rPr>
              <a:t> </a:t>
            </a:r>
            <a:r>
              <a:rPr lang="en-GB" sz="2400" dirty="0">
                <a:solidFill>
                  <a:schemeClr val="tx1"/>
                </a:solidFill>
                <a:latin typeface="Calibri" panose="020F0502020204030204" pitchFamily="34" charset="0"/>
                <a:cs typeface="Calibri" panose="020F0502020204030204" pitchFamily="34" charset="0"/>
              </a:rPr>
              <a:t>by</a:t>
            </a:r>
            <a:r>
              <a:rPr lang="en-GB" sz="2400" b="0" i="0" noProof="0" dirty="0">
                <a:solidFill>
                  <a:schemeClr val="tx1"/>
                </a:solidFill>
                <a:effectLst/>
                <a:latin typeface="Calibri" panose="020F0502020204030204" pitchFamily="34" charset="0"/>
                <a:cs typeface="Calibri" panose="020F0502020204030204" pitchFamily="34" charset="0"/>
              </a:rPr>
              <a:t> getting participants to experience new ways of </a:t>
            </a:r>
            <a:r>
              <a:rPr lang="en-GB" sz="2400" b="1" i="0" noProof="0" dirty="0">
                <a:solidFill>
                  <a:schemeClr val="tx1"/>
                </a:solidFill>
                <a:effectLst/>
                <a:latin typeface="Calibri" panose="020F0502020204030204" pitchFamily="34" charset="0"/>
                <a:cs typeface="Calibri" panose="020F0502020204030204" pitchFamily="34" charset="0"/>
              </a:rPr>
              <a:t>doing it </a:t>
            </a:r>
            <a:r>
              <a:rPr lang="en-GB" sz="2400" b="0" i="0" noProof="0" dirty="0">
                <a:solidFill>
                  <a:schemeClr val="tx1"/>
                </a:solidFill>
                <a:effectLst/>
                <a:latin typeface="Calibri" panose="020F0502020204030204" pitchFamily="34" charset="0"/>
                <a:cs typeface="Calibri" panose="020F0502020204030204" pitchFamily="34" charset="0"/>
              </a:rPr>
              <a:t>in </a:t>
            </a:r>
            <a:r>
              <a:rPr lang="en-GB" sz="2400" b="1" i="0" noProof="0" dirty="0">
                <a:solidFill>
                  <a:schemeClr val="tx1"/>
                </a:solidFill>
                <a:effectLst/>
                <a:latin typeface="Calibri" panose="020F0502020204030204" pitchFamily="34" charset="0"/>
                <a:cs typeface="Calibri" panose="020F0502020204030204" pitchFamily="34" charset="0"/>
              </a:rPr>
              <a:t>alternative ways</a:t>
            </a:r>
            <a:r>
              <a:rPr lang="en-GB" sz="2400" dirty="0">
                <a:solidFill>
                  <a:schemeClr val="tx1"/>
                </a:solidFill>
                <a:latin typeface="Calibri" panose="020F0502020204030204" pitchFamily="34" charset="0"/>
                <a:cs typeface="Calibri" panose="020F0502020204030204" pitchFamily="34" charset="0"/>
              </a:rPr>
              <a:t>…</a:t>
            </a:r>
            <a:endParaRPr lang="en-GB" sz="2400" b="0" i="0" noProof="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EDC46BCD-8C68-9631-C860-991D8A36EBA5}"/>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0A0EBE28-8F54-CB3E-D52D-76EBC097C96F}"/>
              </a:ext>
            </a:extLst>
          </p:cNvPr>
          <p:cNvSpPr txBox="1"/>
          <p:nvPr/>
        </p:nvSpPr>
        <p:spPr>
          <a:xfrm>
            <a:off x="6800343" y="2967971"/>
            <a:ext cx="4875618" cy="523220"/>
          </a:xfrm>
          <a:prstGeom prst="rect">
            <a:avLst/>
          </a:prstGeom>
          <a:noFill/>
        </p:spPr>
        <p:txBody>
          <a:bodyPr wrap="square">
            <a:spAutoFit/>
          </a:bodyPr>
          <a:lstStyle/>
          <a:p>
            <a:r>
              <a:rPr lang="en-GB" sz="1400" dirty="0">
                <a:latin typeface="Calibri" panose="020F0502020204030204" pitchFamily="34" charset="0"/>
                <a:cs typeface="Calibri" panose="020F0502020204030204" pitchFamily="34" charset="0"/>
              </a:rPr>
              <a:t>Towards a </a:t>
            </a:r>
            <a:r>
              <a:rPr lang="en-GB" sz="1400" dirty="0" err="1">
                <a:latin typeface="Calibri" panose="020F0502020204030204" pitchFamily="34" charset="0"/>
                <a:cs typeface="Calibri" panose="020F0502020204030204" pitchFamily="34" charset="0"/>
              </a:rPr>
              <a:t>Provotyping</a:t>
            </a:r>
            <a:r>
              <a:rPr lang="en-GB" sz="1400" dirty="0">
                <a:latin typeface="Calibri" panose="020F0502020204030204" pitchFamily="34" charset="0"/>
                <a:cs typeface="Calibri" panose="020F0502020204030204" pitchFamily="34" charset="0"/>
              </a:rPr>
              <a:t> Approach in Systems Development (Mogensen, 1992)</a:t>
            </a:r>
            <a:endParaRPr lang="en-GB"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D163CCE7-809B-9819-F821-D7233E4867AE}"/>
              </a:ext>
            </a:extLst>
          </p:cNvPr>
          <p:cNvSpPr txBox="1"/>
          <p:nvPr/>
        </p:nvSpPr>
        <p:spPr>
          <a:xfrm>
            <a:off x="1121664" y="3903896"/>
            <a:ext cx="8793767" cy="830997"/>
          </a:xfrm>
          <a:prstGeom prst="rect">
            <a:avLst/>
          </a:prstGeom>
          <a:noFill/>
        </p:spPr>
        <p:txBody>
          <a:bodyPr wrap="square">
            <a:spAutoFit/>
          </a:bodyPr>
          <a:lstStyle/>
          <a:p>
            <a:pPr marL="0" indent="0" algn="ctr">
              <a:buFont typeface="Arial" panose="020B0604020202020204" pitchFamily="34" charset="0"/>
              <a:buNone/>
            </a:pPr>
            <a:r>
              <a:rPr lang="en-GB" sz="2400" i="1" dirty="0">
                <a:solidFill>
                  <a:schemeClr val="tx1"/>
                </a:solidFill>
                <a:latin typeface="Calibri" panose="020F0502020204030204" pitchFamily="34" charset="0"/>
                <a:cs typeface="Calibri" panose="020F0502020204030204" pitchFamily="34" charset="0"/>
              </a:rPr>
              <a:t>… </a:t>
            </a:r>
            <a:r>
              <a:rPr lang="en-GB" sz="2400" dirty="0">
                <a:solidFill>
                  <a:schemeClr val="tx1"/>
                </a:solidFill>
                <a:latin typeface="Calibri" panose="020F0502020204030204" pitchFamily="34" charset="0"/>
                <a:cs typeface="Calibri" panose="020F0502020204030204" pitchFamily="34" charset="0"/>
              </a:rPr>
              <a:t>design to challenge </a:t>
            </a:r>
            <a:r>
              <a:rPr lang="en-GB" sz="2400" b="1" dirty="0">
                <a:solidFill>
                  <a:srgbClr val="EC008C"/>
                </a:solidFill>
                <a:latin typeface="Calibri" panose="020F0502020204030204" pitchFamily="34" charset="0"/>
                <a:cs typeface="Calibri" panose="020F0502020204030204" pitchFamily="34" charset="0"/>
              </a:rPr>
              <a:t>the status quo </a:t>
            </a:r>
            <a:r>
              <a:rPr lang="en-GB" sz="2400" dirty="0">
                <a:solidFill>
                  <a:schemeClr val="tx1"/>
                </a:solidFill>
                <a:latin typeface="Calibri" panose="020F0502020204030204" pitchFamily="34" charset="0"/>
                <a:cs typeface="Calibri" panose="020F0502020204030204" pitchFamily="34" charset="0"/>
              </a:rPr>
              <a:t>to expose assumptions and </a:t>
            </a:r>
            <a:r>
              <a:rPr lang="en-GB" sz="2400" b="1" dirty="0">
                <a:solidFill>
                  <a:schemeClr val="tx1"/>
                </a:solidFill>
                <a:latin typeface="Calibri" panose="020F0502020204030204" pitchFamily="34" charset="0"/>
                <a:cs typeface="Calibri" panose="020F0502020204030204" pitchFamily="34" charset="0"/>
              </a:rPr>
              <a:t>trigger reflective discussions </a:t>
            </a:r>
            <a:r>
              <a:rPr lang="en-GB" sz="2400" dirty="0">
                <a:solidFill>
                  <a:schemeClr val="tx1"/>
                </a:solidFill>
                <a:latin typeface="Calibri" panose="020F0502020204030204" pitchFamily="34" charset="0"/>
                <a:cs typeface="Calibri" panose="020F0502020204030204" pitchFamily="34" charset="0"/>
              </a:rPr>
              <a:t>on the design space</a:t>
            </a:r>
            <a:r>
              <a:rPr lang="en-GB" sz="2400" i="1" dirty="0">
                <a:solidFill>
                  <a:schemeClr val="tx1"/>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FD46169F-8EF6-143A-43C0-DB3C027CBB96}"/>
              </a:ext>
            </a:extLst>
          </p:cNvPr>
          <p:cNvSpPr txBox="1"/>
          <p:nvPr/>
        </p:nvSpPr>
        <p:spPr>
          <a:xfrm>
            <a:off x="6800343" y="4736035"/>
            <a:ext cx="4082452" cy="461665"/>
          </a:xfrm>
          <a:prstGeom prst="rect">
            <a:avLst/>
          </a:prstGeom>
          <a:noFill/>
        </p:spPr>
        <p:txBody>
          <a:bodyPr wrap="square">
            <a:spAutoFit/>
          </a:bodyPr>
          <a:lstStyle/>
          <a:p>
            <a:r>
              <a:rPr lang="en-GB" sz="1200" dirty="0">
                <a:latin typeface="Calibri" panose="020F0502020204030204" pitchFamily="34" charset="0"/>
                <a:cs typeface="Calibri" panose="020F0502020204030204" pitchFamily="34" charset="0"/>
              </a:rPr>
              <a:t>Design in the Absence of Practice: Breaching Experiments. (Crabtree, 2004)</a:t>
            </a:r>
          </a:p>
        </p:txBody>
      </p:sp>
    </p:spTree>
    <p:extLst>
      <p:ext uri="{BB962C8B-B14F-4D97-AF65-F5344CB8AC3E}">
        <p14:creationId xmlns:p14="http://schemas.microsoft.com/office/powerpoint/2010/main" val="1613199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3065B4C-1EFA-D274-C471-A8418CB704FC}"/>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39422610-F64F-05E9-5B74-0FE412A22AD6}"/>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AC419CFE-2F84-7B47-44D3-A37A4D739B2F}"/>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panose="020F0502020204030204" pitchFamily="34" charset="0"/>
                <a:cs typeface="Calibri" panose="020F0502020204030204" pitchFamily="34" charset="0"/>
              </a:rPr>
              <a:t>P</a:t>
            </a:r>
            <a:r>
              <a:rPr lang="en-GB" sz="3600" noProof="0" dirty="0" err="1">
                <a:solidFill>
                  <a:schemeClr val="tx1"/>
                </a:solidFill>
                <a:latin typeface="Calibri" panose="020F0502020204030204" pitchFamily="34" charset="0"/>
                <a:cs typeface="Calibri" panose="020F0502020204030204" pitchFamily="34" charset="0"/>
              </a:rPr>
              <a:t>ro</a:t>
            </a:r>
            <a:r>
              <a:rPr lang="en-GB" sz="3600" b="1" u="sng" noProof="0" dirty="0" err="1">
                <a:solidFill>
                  <a:srgbClr val="EC008C"/>
                </a:solidFill>
                <a:latin typeface="Calibri" panose="020F0502020204030204" pitchFamily="34" charset="0"/>
                <a:cs typeface="Calibri" panose="020F0502020204030204" pitchFamily="34" charset="0"/>
              </a:rPr>
              <a:t>v</a:t>
            </a:r>
            <a:r>
              <a:rPr lang="en-GB" sz="3600" noProof="0" dirty="0" err="1">
                <a:solidFill>
                  <a:schemeClr val="tx1"/>
                </a:solidFill>
                <a:latin typeface="Calibri" panose="020F0502020204030204" pitchFamily="34" charset="0"/>
                <a:cs typeface="Calibri" panose="020F0502020204030204" pitchFamily="34" charset="0"/>
              </a:rPr>
              <a:t>otyping</a:t>
            </a:r>
            <a:r>
              <a:rPr lang="en-GB" sz="3600" noProof="0" dirty="0">
                <a:solidFill>
                  <a:schemeClr val="tx1"/>
                </a:solidFill>
                <a:latin typeface="Calibri" panose="020F0502020204030204" pitchFamily="34" charset="0"/>
                <a:cs typeface="Calibri" panose="020F0502020204030204" pitchFamily="34" charset="0"/>
              </a:rPr>
              <a:t> (troubling mundane everyday life)</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gn="ctr">
              <a:lnSpc>
                <a:spcPct val="100000"/>
              </a:lnSpc>
              <a:buNone/>
            </a:pPr>
            <a:r>
              <a:rPr lang="en-GB" sz="2400" dirty="0">
                <a:solidFill>
                  <a:schemeClr val="tx1"/>
                </a:solidFill>
                <a:latin typeface="Calibri" panose="020F0502020204030204" pitchFamily="34" charset="0"/>
                <a:cs typeface="Calibri" panose="020F0502020204030204" pitchFamily="34" charset="0"/>
              </a:rPr>
              <a:t>… </a:t>
            </a:r>
            <a:r>
              <a:rPr lang="en-GB" sz="2400" b="0" i="0" noProof="0" dirty="0">
                <a:solidFill>
                  <a:schemeClr val="tx1"/>
                </a:solidFill>
                <a:effectLst/>
                <a:latin typeface="Calibri" panose="020F0502020204030204" pitchFamily="34" charset="0"/>
                <a:cs typeface="Calibri" panose="020F0502020204030204" pitchFamily="34" charset="0"/>
              </a:rPr>
              <a:t>to </a:t>
            </a:r>
            <a:r>
              <a:rPr lang="en-GB" sz="2400" b="1" i="0" noProof="0" dirty="0">
                <a:solidFill>
                  <a:schemeClr val="tx1"/>
                </a:solidFill>
                <a:effectLst/>
                <a:latin typeface="Calibri" panose="020F0502020204030204" pitchFamily="34" charset="0"/>
                <a:cs typeface="Calibri" panose="020F0502020204030204" pitchFamily="34" charset="0"/>
              </a:rPr>
              <a:t>expose</a:t>
            </a:r>
            <a:r>
              <a:rPr lang="en-GB" sz="2400" b="0" i="0" noProof="0" dirty="0">
                <a:solidFill>
                  <a:schemeClr val="tx1"/>
                </a:solidFill>
                <a:effectLst/>
                <a:latin typeface="Calibri" panose="020F0502020204030204" pitchFamily="34" charset="0"/>
                <a:cs typeface="Calibri" panose="020F0502020204030204" pitchFamily="34" charset="0"/>
              </a:rPr>
              <a:t> tension and problems in </a:t>
            </a:r>
            <a:r>
              <a:rPr lang="en-GB" sz="2400" b="1" i="0" noProof="0" dirty="0">
                <a:solidFill>
                  <a:srgbClr val="EC008C"/>
                </a:solidFill>
                <a:effectLst/>
                <a:latin typeface="Calibri" panose="020F0502020204030204" pitchFamily="34" charset="0"/>
                <a:cs typeface="Calibri" panose="020F0502020204030204" pitchFamily="34" charset="0"/>
              </a:rPr>
              <a:t>current practice</a:t>
            </a:r>
            <a:r>
              <a:rPr lang="en-GB" sz="2400" dirty="0">
                <a:solidFill>
                  <a:srgbClr val="EC008C"/>
                </a:solidFill>
                <a:latin typeface="Calibri" panose="020F0502020204030204" pitchFamily="34" charset="0"/>
                <a:cs typeface="Calibri" panose="020F0502020204030204" pitchFamily="34" charset="0"/>
              </a:rPr>
              <a:t> </a:t>
            </a:r>
            <a:r>
              <a:rPr lang="en-GB" sz="2400" dirty="0">
                <a:solidFill>
                  <a:schemeClr val="tx1"/>
                </a:solidFill>
                <a:latin typeface="Calibri" panose="020F0502020204030204" pitchFamily="34" charset="0"/>
                <a:cs typeface="Calibri" panose="020F0502020204030204" pitchFamily="34" charset="0"/>
              </a:rPr>
              <a:t>by</a:t>
            </a:r>
            <a:r>
              <a:rPr lang="en-GB" sz="2400" b="0" i="0" noProof="0" dirty="0">
                <a:solidFill>
                  <a:schemeClr val="tx1"/>
                </a:solidFill>
                <a:effectLst/>
                <a:latin typeface="Calibri" panose="020F0502020204030204" pitchFamily="34" charset="0"/>
                <a:cs typeface="Calibri" panose="020F0502020204030204" pitchFamily="34" charset="0"/>
              </a:rPr>
              <a:t> getting participants to experience new ways of </a:t>
            </a:r>
            <a:r>
              <a:rPr lang="en-GB" sz="2400" b="1" i="0" noProof="0" dirty="0">
                <a:solidFill>
                  <a:schemeClr val="tx1"/>
                </a:solidFill>
                <a:effectLst/>
                <a:latin typeface="Calibri" panose="020F0502020204030204" pitchFamily="34" charset="0"/>
                <a:cs typeface="Calibri" panose="020F0502020204030204" pitchFamily="34" charset="0"/>
              </a:rPr>
              <a:t>doing it </a:t>
            </a:r>
            <a:r>
              <a:rPr lang="en-GB" sz="2400" b="0" i="0" noProof="0" dirty="0">
                <a:solidFill>
                  <a:schemeClr val="tx1"/>
                </a:solidFill>
                <a:effectLst/>
                <a:latin typeface="Calibri" panose="020F0502020204030204" pitchFamily="34" charset="0"/>
                <a:cs typeface="Calibri" panose="020F0502020204030204" pitchFamily="34" charset="0"/>
              </a:rPr>
              <a:t>in </a:t>
            </a:r>
            <a:r>
              <a:rPr lang="en-GB" sz="2400" b="1" i="0" noProof="0" dirty="0">
                <a:solidFill>
                  <a:schemeClr val="tx1"/>
                </a:solidFill>
                <a:effectLst/>
                <a:latin typeface="Calibri" panose="020F0502020204030204" pitchFamily="34" charset="0"/>
                <a:cs typeface="Calibri" panose="020F0502020204030204" pitchFamily="34" charset="0"/>
              </a:rPr>
              <a:t>alternative ways</a:t>
            </a:r>
            <a:r>
              <a:rPr lang="en-GB" sz="2400" dirty="0">
                <a:solidFill>
                  <a:schemeClr val="tx1"/>
                </a:solidFill>
                <a:latin typeface="Calibri" panose="020F0502020204030204" pitchFamily="34" charset="0"/>
                <a:cs typeface="Calibri" panose="020F0502020204030204" pitchFamily="34" charset="0"/>
              </a:rPr>
              <a:t>…</a:t>
            </a:r>
            <a:endParaRPr lang="en-GB" sz="2400" b="0" i="0" noProof="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02BB81FB-1F3E-00BF-2383-CD7AE474C44D}"/>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3">
            <a:extLst>
              <a:ext uri="{FF2B5EF4-FFF2-40B4-BE49-F238E27FC236}">
                <a16:creationId xmlns:a16="http://schemas.microsoft.com/office/drawing/2014/main" id="{7A2A2B44-A5D6-B6AC-84F8-6F64854DF021}"/>
              </a:ext>
            </a:extLst>
          </p:cNvPr>
          <p:cNvSpPr txBox="1"/>
          <p:nvPr/>
        </p:nvSpPr>
        <p:spPr>
          <a:xfrm>
            <a:off x="6800343" y="2967971"/>
            <a:ext cx="4875618" cy="523220"/>
          </a:xfrm>
          <a:prstGeom prst="rect">
            <a:avLst/>
          </a:prstGeom>
          <a:noFill/>
        </p:spPr>
        <p:txBody>
          <a:bodyPr wrap="square">
            <a:spAutoFit/>
          </a:bodyPr>
          <a:lstStyle/>
          <a:p>
            <a:r>
              <a:rPr lang="en-GB" sz="1400" dirty="0">
                <a:latin typeface="Calibri" panose="020F0502020204030204" pitchFamily="34" charset="0"/>
                <a:cs typeface="Calibri" panose="020F0502020204030204" pitchFamily="34" charset="0"/>
              </a:rPr>
              <a:t>Towards a </a:t>
            </a:r>
            <a:r>
              <a:rPr lang="en-GB" sz="1400" dirty="0" err="1">
                <a:latin typeface="Calibri" panose="020F0502020204030204" pitchFamily="34" charset="0"/>
                <a:cs typeface="Calibri" panose="020F0502020204030204" pitchFamily="34" charset="0"/>
              </a:rPr>
              <a:t>Provotyping</a:t>
            </a:r>
            <a:r>
              <a:rPr lang="en-GB" sz="1400" dirty="0">
                <a:latin typeface="Calibri" panose="020F0502020204030204" pitchFamily="34" charset="0"/>
                <a:cs typeface="Calibri" panose="020F0502020204030204" pitchFamily="34" charset="0"/>
              </a:rPr>
              <a:t> Approach in Systems Development (Mogensen, 1992)</a:t>
            </a:r>
            <a:endParaRPr lang="en-GB"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49B637A-1202-5FB2-DDF1-D4777F2E1A17}"/>
              </a:ext>
            </a:extLst>
          </p:cNvPr>
          <p:cNvSpPr txBox="1"/>
          <p:nvPr/>
        </p:nvSpPr>
        <p:spPr>
          <a:xfrm>
            <a:off x="1121664" y="3903896"/>
            <a:ext cx="8793767" cy="830997"/>
          </a:xfrm>
          <a:prstGeom prst="rect">
            <a:avLst/>
          </a:prstGeom>
          <a:noFill/>
        </p:spPr>
        <p:txBody>
          <a:bodyPr wrap="square">
            <a:spAutoFit/>
          </a:bodyPr>
          <a:lstStyle/>
          <a:p>
            <a:pPr marL="0" indent="0" algn="ctr">
              <a:buFont typeface="Arial" panose="020B0604020202020204" pitchFamily="34" charset="0"/>
              <a:buNone/>
            </a:pPr>
            <a:r>
              <a:rPr lang="en-GB" sz="2400" i="1" dirty="0">
                <a:solidFill>
                  <a:schemeClr val="tx1"/>
                </a:solidFill>
                <a:latin typeface="Calibri" panose="020F0502020204030204" pitchFamily="34" charset="0"/>
                <a:cs typeface="Calibri" panose="020F0502020204030204" pitchFamily="34" charset="0"/>
              </a:rPr>
              <a:t>… </a:t>
            </a:r>
            <a:r>
              <a:rPr lang="en-GB" sz="2400" dirty="0">
                <a:solidFill>
                  <a:schemeClr val="tx1"/>
                </a:solidFill>
                <a:latin typeface="Calibri" panose="020F0502020204030204" pitchFamily="34" charset="0"/>
                <a:cs typeface="Calibri" panose="020F0502020204030204" pitchFamily="34" charset="0"/>
              </a:rPr>
              <a:t>design to challenge </a:t>
            </a:r>
            <a:r>
              <a:rPr lang="en-GB" sz="2400" b="1" dirty="0">
                <a:solidFill>
                  <a:srgbClr val="EC008C"/>
                </a:solidFill>
                <a:latin typeface="Calibri" panose="020F0502020204030204" pitchFamily="34" charset="0"/>
                <a:cs typeface="Calibri" panose="020F0502020204030204" pitchFamily="34" charset="0"/>
              </a:rPr>
              <a:t>the status quo </a:t>
            </a:r>
            <a:r>
              <a:rPr lang="en-GB" sz="2400" dirty="0">
                <a:solidFill>
                  <a:schemeClr val="tx1"/>
                </a:solidFill>
                <a:latin typeface="Calibri" panose="020F0502020204030204" pitchFamily="34" charset="0"/>
                <a:cs typeface="Calibri" panose="020F0502020204030204" pitchFamily="34" charset="0"/>
              </a:rPr>
              <a:t>to expose assumptions and </a:t>
            </a:r>
            <a:r>
              <a:rPr lang="en-GB" sz="2400" b="1" dirty="0">
                <a:solidFill>
                  <a:schemeClr val="tx1"/>
                </a:solidFill>
                <a:latin typeface="Calibri" panose="020F0502020204030204" pitchFamily="34" charset="0"/>
                <a:cs typeface="Calibri" panose="020F0502020204030204" pitchFamily="34" charset="0"/>
              </a:rPr>
              <a:t>trigger reflective discussions </a:t>
            </a:r>
            <a:r>
              <a:rPr lang="en-GB" sz="2400" dirty="0">
                <a:solidFill>
                  <a:schemeClr val="tx1"/>
                </a:solidFill>
                <a:latin typeface="Calibri" panose="020F0502020204030204" pitchFamily="34" charset="0"/>
                <a:cs typeface="Calibri" panose="020F0502020204030204" pitchFamily="34" charset="0"/>
              </a:rPr>
              <a:t>on the design space</a:t>
            </a:r>
            <a:r>
              <a:rPr lang="en-GB" sz="2400" i="1" dirty="0">
                <a:solidFill>
                  <a:schemeClr val="tx1"/>
                </a:solidFill>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79AA778E-9A8D-F407-7E75-7D1E98CAE1AF}"/>
              </a:ext>
            </a:extLst>
          </p:cNvPr>
          <p:cNvSpPr txBox="1"/>
          <p:nvPr/>
        </p:nvSpPr>
        <p:spPr>
          <a:xfrm>
            <a:off x="6800343" y="4736035"/>
            <a:ext cx="4082452" cy="461665"/>
          </a:xfrm>
          <a:prstGeom prst="rect">
            <a:avLst/>
          </a:prstGeom>
          <a:noFill/>
        </p:spPr>
        <p:txBody>
          <a:bodyPr wrap="square">
            <a:spAutoFit/>
          </a:bodyPr>
          <a:lstStyle/>
          <a:p>
            <a:r>
              <a:rPr lang="en-GB" sz="1200" dirty="0">
                <a:latin typeface="Calibri" panose="020F0502020204030204" pitchFamily="34" charset="0"/>
                <a:cs typeface="Calibri" panose="020F0502020204030204" pitchFamily="34" charset="0"/>
              </a:rPr>
              <a:t>Design in the Absence of Practice: Breaching Experiments. (Crabtree, 2004)</a:t>
            </a:r>
          </a:p>
        </p:txBody>
      </p:sp>
      <p:sp>
        <p:nvSpPr>
          <p:cNvPr id="10" name="TextBox 9">
            <a:extLst>
              <a:ext uri="{FF2B5EF4-FFF2-40B4-BE49-F238E27FC236}">
                <a16:creationId xmlns:a16="http://schemas.microsoft.com/office/drawing/2014/main" id="{46D68DF1-90DC-C404-21D1-E6A13D2C9F01}"/>
              </a:ext>
            </a:extLst>
          </p:cNvPr>
          <p:cNvSpPr txBox="1"/>
          <p:nvPr/>
        </p:nvSpPr>
        <p:spPr>
          <a:xfrm>
            <a:off x="1414541" y="5443831"/>
            <a:ext cx="8793767" cy="830997"/>
          </a:xfrm>
          <a:prstGeom prst="rect">
            <a:avLst/>
          </a:prstGeom>
          <a:noFill/>
        </p:spPr>
        <p:txBody>
          <a:bodyPr wrap="square">
            <a:spAutoFit/>
          </a:bodyPr>
          <a:lstStyle/>
          <a:p>
            <a:pPr algn="ctr"/>
            <a:r>
              <a:rPr lang="en-GB" sz="2400" dirty="0">
                <a:latin typeface="Calibri" panose="020F0502020204030204" pitchFamily="34" charset="0"/>
                <a:cs typeface="Calibri" panose="020F0502020204030204" pitchFamily="34" charset="0"/>
              </a:rPr>
              <a:t>… by asking what can be done to make </a:t>
            </a:r>
            <a:r>
              <a:rPr lang="en-GB" sz="2400" b="1" dirty="0">
                <a:solidFill>
                  <a:srgbClr val="EC008C"/>
                </a:solidFill>
                <a:latin typeface="Calibri" panose="020F0502020204030204" pitchFamily="34" charset="0"/>
                <a:cs typeface="Calibri" panose="020F0502020204030204" pitchFamily="34" charset="0"/>
              </a:rPr>
              <a:t>trouble</a:t>
            </a:r>
            <a:r>
              <a:rPr lang="en-GB" sz="2400" dirty="0">
                <a:latin typeface="Calibri" panose="020F0502020204030204" pitchFamily="34" charset="0"/>
                <a:cs typeface="Calibri" panose="020F0502020204030204" pitchFamily="34" charset="0"/>
              </a:rPr>
              <a:t> we trigger the well-known and make it </a:t>
            </a:r>
            <a:r>
              <a:rPr lang="en-GB" sz="2400" b="1" dirty="0">
                <a:latin typeface="Calibri" panose="020F0502020204030204" pitchFamily="34" charset="0"/>
                <a:cs typeface="Calibri" panose="020F0502020204030204" pitchFamily="34" charset="0"/>
              </a:rPr>
              <a:t>visible</a:t>
            </a:r>
            <a:r>
              <a:rPr lang="en-GB" sz="2400" dirty="0">
                <a:latin typeface="Calibri" panose="020F0502020204030204" pitchFamily="34" charset="0"/>
                <a:cs typeface="Calibri" panose="020F0502020204030204" pitchFamily="34" charset="0"/>
              </a:rPr>
              <a:t> and </a:t>
            </a:r>
            <a:r>
              <a:rPr lang="en-GB" sz="2400" b="1" dirty="0">
                <a:latin typeface="Calibri" panose="020F0502020204030204" pitchFamily="34" charset="0"/>
                <a:cs typeface="Calibri" panose="020F0502020204030204" pitchFamily="34" charset="0"/>
              </a:rPr>
              <a:t>account-able</a:t>
            </a:r>
            <a:r>
              <a:rPr lang="en-GB" sz="2400" dirty="0">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19FAEAC9-E42A-A8CA-9725-5CED0C64D50B}"/>
              </a:ext>
            </a:extLst>
          </p:cNvPr>
          <p:cNvSpPr txBox="1"/>
          <p:nvPr/>
        </p:nvSpPr>
        <p:spPr>
          <a:xfrm>
            <a:off x="6798591" y="6214257"/>
            <a:ext cx="4344690" cy="523220"/>
          </a:xfrm>
          <a:prstGeom prst="rect">
            <a:avLst/>
          </a:prstGeom>
          <a:noFill/>
        </p:spPr>
        <p:txBody>
          <a:bodyPr wrap="square">
            <a:spAutoFit/>
          </a:bodyPr>
          <a:lstStyle/>
          <a:p>
            <a:r>
              <a:rPr lang="en-GB" sz="1400" dirty="0">
                <a:solidFill>
                  <a:srgbClr val="000000"/>
                </a:solidFill>
                <a:latin typeface="Calibri" panose="020F0502020204030204" pitchFamily="34" charset="0"/>
                <a:cs typeface="Calibri" panose="020F0502020204030204" pitchFamily="34" charset="0"/>
              </a:rPr>
              <a:t>Studies of the Routine Grounds of Everyday Activities Social Problem. (Garfinkel , 1964)</a:t>
            </a: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2115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C008C"/>
        </a:solidFill>
        <a:effectLst/>
      </p:bgPr>
    </p:bg>
    <p:spTree>
      <p:nvGrpSpPr>
        <p:cNvPr id="1" name="Shape 79">
          <a:extLst>
            <a:ext uri="{FF2B5EF4-FFF2-40B4-BE49-F238E27FC236}">
              <a16:creationId xmlns:a16="http://schemas.microsoft.com/office/drawing/2014/main" id="{EF4CC3C4-A17D-9D5E-7102-EFB8175B5B32}"/>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406B8FD-C9CD-129C-BF57-B3F67051AEC1}"/>
              </a:ext>
            </a:extLst>
          </p:cNvPr>
          <p:cNvSpPr>
            <a:spLocks noGrp="1"/>
          </p:cNvSpPr>
          <p:nvPr>
            <p:ph type="body" idx="1"/>
          </p:nvPr>
        </p:nvSpPr>
        <p:spPr>
          <a:xfrm>
            <a:off x="1066650" y="2248113"/>
            <a:ext cx="10058700" cy="2361774"/>
          </a:xfrm>
        </p:spPr>
        <p:txBody>
          <a:bodyPr/>
          <a:lstStyle/>
          <a:p>
            <a:pPr marL="114300" indent="0" algn="ctr">
              <a:buNone/>
            </a:pPr>
            <a:r>
              <a:rPr lang="en-GB" sz="3600" i="1" dirty="0">
                <a:solidFill>
                  <a:schemeClr val="bg1"/>
                </a:solidFill>
                <a:latin typeface="Calibri" panose="020F0502020204030204" pitchFamily="34" charset="0"/>
                <a:cs typeface="Calibri" panose="020F0502020204030204" pitchFamily="34" charset="0"/>
              </a:rPr>
              <a:t>  … </a:t>
            </a:r>
            <a:r>
              <a:rPr lang="en-GB" sz="3600" i="1" dirty="0" err="1">
                <a:solidFill>
                  <a:schemeClr val="bg1"/>
                </a:solidFill>
                <a:latin typeface="Calibri" panose="020F0502020204030204" pitchFamily="34" charset="0"/>
                <a:cs typeface="Calibri" panose="020F0502020204030204" pitchFamily="34" charset="0"/>
              </a:rPr>
              <a:t>provotyping</a:t>
            </a:r>
            <a:r>
              <a:rPr lang="en-GB" sz="3600" i="1" dirty="0">
                <a:solidFill>
                  <a:schemeClr val="bg1"/>
                </a:solidFill>
                <a:latin typeface="Calibri" panose="020F0502020204030204" pitchFamily="34" charset="0"/>
                <a:cs typeface="Calibri" panose="020F0502020204030204" pitchFamily="34" charset="0"/>
              </a:rPr>
              <a:t> can be viewed as the staging of socially-shared practices, through which the problematic is made visible by design and the experience is rendered account-able…</a:t>
            </a:r>
          </a:p>
          <a:p>
            <a:pPr marL="114300" indent="0">
              <a:buNone/>
            </a:pPr>
            <a:endParaRPr lang="en-GB" sz="3600" dirty="0">
              <a:solidFill>
                <a:schemeClr val="tx1"/>
              </a:solidFill>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C28A507F-94D2-B944-7542-1C18485466FE}"/>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4" name="TextBox 11">
            <a:extLst>
              <a:ext uri="{FF2B5EF4-FFF2-40B4-BE49-F238E27FC236}">
                <a16:creationId xmlns:a16="http://schemas.microsoft.com/office/drawing/2014/main" id="{343E56C1-E356-06F3-28FB-32665C3B204A}"/>
              </a:ext>
            </a:extLst>
          </p:cNvPr>
          <p:cNvSpPr txBox="1"/>
          <p:nvPr/>
        </p:nvSpPr>
        <p:spPr>
          <a:xfrm>
            <a:off x="6798591" y="6214257"/>
            <a:ext cx="4344690" cy="523220"/>
          </a:xfrm>
          <a:prstGeom prst="rect">
            <a:avLst/>
          </a:prstGeom>
          <a:noFill/>
        </p:spPr>
        <p:txBody>
          <a:bodyPr wrap="square" lIns="91440" tIns="45720" rIns="91440" bIns="45720" anchor="t">
            <a:spAutoFit/>
          </a:bodyPr>
          <a:lstStyle/>
          <a:p>
            <a:r>
              <a:rPr lang="en-GB" dirty="0" err="1"/>
              <a:t>Provotyping</a:t>
            </a:r>
            <a:r>
              <a:rPr lang="en-GB" dirty="0"/>
              <a:t> Accountability: Exploring Smartphone Use in </a:t>
            </a:r>
            <a:r>
              <a:rPr lang="en-GB" sz="1400" dirty="0">
                <a:solidFill>
                  <a:srgbClr val="000000"/>
                </a:solidFill>
              </a:rPr>
              <a:t>the </a:t>
            </a:r>
            <a:r>
              <a:rPr lang="en-GB" dirty="0"/>
              <a:t>Home through Design</a:t>
            </a:r>
            <a:r>
              <a:rPr lang="en-GB" dirty="0">
                <a:latin typeface="Calibri"/>
                <a:cs typeface="Calibri"/>
              </a:rPr>
              <a:t>.</a:t>
            </a:r>
            <a:r>
              <a:rPr lang="en-GB" sz="1400" dirty="0">
                <a:solidFill>
                  <a:srgbClr val="000000"/>
                </a:solidFill>
                <a:latin typeface="Calibri"/>
                <a:cs typeface="Calibri"/>
              </a:rPr>
              <a:t> (</a:t>
            </a:r>
            <a:r>
              <a:rPr lang="en-GB" dirty="0">
                <a:latin typeface="Calibri"/>
                <a:cs typeface="Calibri"/>
              </a:rPr>
              <a:t>Jensen et</a:t>
            </a:r>
            <a:r>
              <a:rPr lang="en-GB" sz="1400" dirty="0">
                <a:solidFill>
                  <a:srgbClr val="000000"/>
                </a:solidFill>
                <a:latin typeface="Calibri"/>
                <a:cs typeface="Calibri"/>
              </a:rPr>
              <a:t> </a:t>
            </a:r>
            <a:r>
              <a:rPr lang="en-GB" dirty="0">
                <a:latin typeface="Calibri"/>
                <a:cs typeface="Calibri"/>
              </a:rPr>
              <a:t>al. </a:t>
            </a:r>
            <a:r>
              <a:rPr lang="en-GB" sz="1400" dirty="0">
                <a:solidFill>
                  <a:srgbClr val="000000"/>
                </a:solidFill>
                <a:latin typeface="Calibri"/>
                <a:cs typeface="Calibri"/>
              </a:rPr>
              <a:t>, </a:t>
            </a:r>
            <a:r>
              <a:rPr lang="en-GB" dirty="0">
                <a:latin typeface="Calibri"/>
                <a:cs typeface="Calibri"/>
              </a:rPr>
              <a:t>2023</a:t>
            </a:r>
            <a:r>
              <a:rPr lang="en-GB" sz="1400" dirty="0">
                <a:solidFill>
                  <a:srgbClr val="000000"/>
                </a:solidFill>
                <a:latin typeface="Calibri"/>
                <a:cs typeface="Calibri"/>
              </a:rPr>
              <a:t>)</a:t>
            </a:r>
            <a:endParaRPr lang="da-DK" dirty="0">
              <a:latin typeface="Calibri"/>
              <a:cs typeface="Calibri"/>
            </a:endParaRPr>
          </a:p>
        </p:txBody>
      </p:sp>
    </p:spTree>
    <p:extLst>
      <p:ext uri="{BB962C8B-B14F-4D97-AF65-F5344CB8AC3E}">
        <p14:creationId xmlns:p14="http://schemas.microsoft.com/office/powerpoint/2010/main" val="37326180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4FA2026C-4B0E-43E7-1591-2D521A554787}"/>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7631A33-32FC-66E9-262C-CEF36BC681B9}"/>
              </a:ext>
            </a:extLst>
          </p:cNvPr>
          <p:cNvSpPr>
            <a:spLocks noGrp="1"/>
          </p:cNvSpPr>
          <p:nvPr>
            <p:ph type="body" idx="1"/>
          </p:nvPr>
        </p:nvSpPr>
        <p:spPr>
          <a:xfrm>
            <a:off x="782075" y="1067226"/>
            <a:ext cx="10058700" cy="4351200"/>
          </a:xfrm>
        </p:spPr>
        <p:txBody>
          <a:bodyPr/>
          <a:lstStyle/>
          <a:p>
            <a:pPr marL="114300" indent="0">
              <a:buNone/>
            </a:pPr>
            <a:r>
              <a:rPr lang="en-GB" sz="3600" dirty="0">
                <a:solidFill>
                  <a:schemeClr val="tx1"/>
                </a:solidFill>
                <a:latin typeface="Calibri" panose="020F0502020204030204" pitchFamily="34" charset="0"/>
                <a:cs typeface="Calibri" panose="020F0502020204030204" pitchFamily="34" charset="0"/>
              </a:rPr>
              <a:t>P</a:t>
            </a:r>
            <a:r>
              <a:rPr lang="en-GB" sz="3600" noProof="0" dirty="0" err="1">
                <a:solidFill>
                  <a:schemeClr val="tx1"/>
                </a:solidFill>
                <a:latin typeface="Calibri" panose="020F0502020204030204" pitchFamily="34" charset="0"/>
                <a:cs typeface="Calibri" panose="020F0502020204030204" pitchFamily="34" charset="0"/>
              </a:rPr>
              <a:t>rovotyping</a:t>
            </a:r>
            <a:r>
              <a:rPr lang="en-GB" sz="3600" noProof="0" dirty="0">
                <a:solidFill>
                  <a:schemeClr val="tx1"/>
                </a:solidFill>
                <a:latin typeface="Calibri" panose="020F0502020204030204" pitchFamily="34" charset="0"/>
                <a:cs typeface="Calibri" panose="020F0502020204030204" pitchFamily="34" charset="0"/>
              </a:rPr>
              <a:t> and more-than-human perspectives</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2B2E074E-3A69-7F33-9EC5-27758872B84D}"/>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Content Placeholder 3">
            <a:extLst>
              <a:ext uri="{FF2B5EF4-FFF2-40B4-BE49-F238E27FC236}">
                <a16:creationId xmlns:a16="http://schemas.microsoft.com/office/drawing/2014/main" id="{1DCB31EB-D2E9-5614-56BD-D86A9D8D52A0}"/>
              </a:ext>
            </a:extLst>
          </p:cNvPr>
          <p:cNvSpPr txBox="1">
            <a:spLocks/>
          </p:cNvSpPr>
          <p:nvPr/>
        </p:nvSpPr>
        <p:spPr>
          <a:xfrm>
            <a:off x="838200" y="1825625"/>
            <a:ext cx="4465320" cy="43513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0" indent="0" algn="ctr">
              <a:buFont typeface="Arial"/>
              <a:buNone/>
            </a:pPr>
            <a:r>
              <a:rPr lang="da-DK" sz="2400" b="1" i="1" dirty="0">
                <a:solidFill>
                  <a:schemeClr val="tx1"/>
                </a:solidFill>
                <a:latin typeface="Calibri"/>
                <a:cs typeface="Calibri"/>
              </a:rPr>
              <a:t>The BOX Project</a:t>
            </a:r>
            <a:r>
              <a:rPr lang="en-GB" sz="2400" b="1" i="1" dirty="0">
                <a:solidFill>
                  <a:schemeClr val="tx1"/>
                </a:solidFill>
                <a:latin typeface="Calibri"/>
                <a:cs typeface="Calibri"/>
              </a:rPr>
              <a:t> </a:t>
            </a:r>
          </a:p>
          <a:p>
            <a:pPr marL="0" indent="0" algn="ctr">
              <a:buNone/>
            </a:pPr>
            <a:r>
              <a:rPr lang="en-GB" dirty="0">
                <a:solidFill>
                  <a:schemeClr val="tx1"/>
                </a:solidFill>
                <a:latin typeface="Calibri"/>
              </a:rPr>
              <a:t>“How can a design engage households to use renewable energy? Not by making this effortless, but more disruptive by provocations.  We choose to intervene in laundry practices, because it is a practice rich of household routines and social norms</a:t>
            </a:r>
            <a:r>
              <a:rPr lang="en-GB" i="1" dirty="0">
                <a:solidFill>
                  <a:schemeClr val="tx1"/>
                </a:solidFill>
                <a:latin typeface="Calibri"/>
                <a:cs typeface="Calibri"/>
              </a:rPr>
              <a:t>."</a:t>
            </a:r>
            <a:endParaRPr lang="en-GB" dirty="0">
              <a:solidFill>
                <a:schemeClr val="tx1"/>
              </a:solidFill>
              <a:latin typeface="Calibri"/>
            </a:endParaRPr>
          </a:p>
        </p:txBody>
      </p:sp>
      <p:sp>
        <p:nvSpPr>
          <p:cNvPr id="6" name="TextBox 5">
            <a:extLst>
              <a:ext uri="{FF2B5EF4-FFF2-40B4-BE49-F238E27FC236}">
                <a16:creationId xmlns:a16="http://schemas.microsoft.com/office/drawing/2014/main" id="{B84800C0-5950-5702-7C9B-8429D62CF662}"/>
              </a:ext>
            </a:extLst>
          </p:cNvPr>
          <p:cNvSpPr txBox="1"/>
          <p:nvPr/>
        </p:nvSpPr>
        <p:spPr>
          <a:xfrm>
            <a:off x="1151021" y="6093087"/>
            <a:ext cx="4152499" cy="523220"/>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hlinkClick r:id="rId4"/>
              </a:rPr>
              <a:t>https://pure.au.dk/ws/portalfiles/portal/369030200/TEI22_FINAL_GOOD.mp4</a:t>
            </a:r>
            <a:endParaRPr lang="en-GB" dirty="0">
              <a:latin typeface="Calibri" panose="020F0502020204030204" pitchFamily="34" charset="0"/>
              <a:cs typeface="Calibri" panose="020F0502020204030204" pitchFamily="34" charset="0"/>
            </a:endParaRPr>
          </a:p>
        </p:txBody>
      </p:sp>
      <p:sp>
        <p:nvSpPr>
          <p:cNvPr id="7" name="Content Placeholder 4">
            <a:extLst>
              <a:ext uri="{FF2B5EF4-FFF2-40B4-BE49-F238E27FC236}">
                <a16:creationId xmlns:a16="http://schemas.microsoft.com/office/drawing/2014/main" id="{2D39A042-D2D4-E0B1-BFE2-43428F2982DF}"/>
              </a:ext>
            </a:extLst>
          </p:cNvPr>
          <p:cNvSpPr txBox="1">
            <a:spLocks/>
          </p:cNvSpPr>
          <p:nvPr/>
        </p:nvSpPr>
        <p:spPr>
          <a:xfrm>
            <a:off x="5967047" y="1825625"/>
            <a:ext cx="5386753" cy="435133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2400" b="1" i="1" dirty="0">
                <a:solidFill>
                  <a:schemeClr val="tx1"/>
                </a:solidFill>
                <a:latin typeface="Calibri" panose="020F0502020204030204" pitchFamily="34" charset="0"/>
                <a:cs typeface="Calibri" panose="020F0502020204030204" pitchFamily="34" charset="0"/>
              </a:rPr>
              <a:t>The Gossiper Fridge</a:t>
            </a:r>
          </a:p>
          <a:p>
            <a:pPr algn="ctr"/>
            <a:r>
              <a:rPr lang="en-GB" sz="1800" i="1" dirty="0">
                <a:solidFill>
                  <a:schemeClr val="tx1"/>
                </a:solidFill>
                <a:latin typeface="Calibri" panose="020F0502020204030204" pitchFamily="34" charset="0"/>
                <a:cs typeface="Calibri" panose="020F0502020204030204" pitchFamily="34" charset="0"/>
              </a:rPr>
              <a:t>“The Gossiper Fridge tells stories about the animals involved in creating the produce currently in the fridge to cultivate a deeper connection with the natural world and raise awareness about the interconnectedness of human consumption and animal lives</a:t>
            </a:r>
          </a:p>
        </p:txBody>
      </p:sp>
      <p:sp>
        <p:nvSpPr>
          <p:cNvPr id="11" name="TextBox 10">
            <a:extLst>
              <a:ext uri="{FF2B5EF4-FFF2-40B4-BE49-F238E27FC236}">
                <a16:creationId xmlns:a16="http://schemas.microsoft.com/office/drawing/2014/main" id="{B45E575A-2E8F-903D-B31C-B58D3559785D}"/>
              </a:ext>
            </a:extLst>
          </p:cNvPr>
          <p:cNvSpPr txBox="1"/>
          <p:nvPr/>
        </p:nvSpPr>
        <p:spPr>
          <a:xfrm>
            <a:off x="5967047" y="4154095"/>
            <a:ext cx="6101860" cy="2031325"/>
          </a:xfrm>
          <a:prstGeom prst="rect">
            <a:avLst/>
          </a:prstGeom>
          <a:noFill/>
        </p:spPr>
        <p:txBody>
          <a:bodyPr wrap="square">
            <a:spAutoFit/>
          </a:bodyPr>
          <a:lstStyle/>
          <a:p>
            <a:r>
              <a:rPr lang="en-GB" b="1" dirty="0">
                <a:latin typeface="Calibri" panose="020F0502020204030204" pitchFamily="34" charset="0"/>
                <a:cs typeface="Calibri" panose="020F0502020204030204" pitchFamily="34" charset="0"/>
              </a:rPr>
              <a:t>Example Scenario</a:t>
            </a:r>
          </a:p>
          <a:p>
            <a:r>
              <a:rPr lang="en-GB" b="1" dirty="0">
                <a:latin typeface="Calibri" panose="020F0502020204030204" pitchFamily="34" charset="0"/>
                <a:cs typeface="Calibri" panose="020F0502020204030204" pitchFamily="34" charset="0"/>
              </a:rPr>
              <a:t>Human Opens Fridge</a:t>
            </a:r>
            <a:r>
              <a:rPr lang="en-GB" dirty="0">
                <a:latin typeface="Calibri" panose="020F0502020204030204" pitchFamily="34" charset="0"/>
                <a:cs typeface="Calibri" panose="020F0502020204030204" pitchFamily="34" charset="0"/>
              </a:rPr>
              <a:t>:</a:t>
            </a:r>
          </a:p>
          <a:p>
            <a:pPr>
              <a:buFont typeface="Arial" panose="020B0604020202020204" pitchFamily="34" charset="0"/>
              <a:buChar char="•"/>
            </a:pPr>
            <a:r>
              <a:rPr lang="en-GB" b="1" dirty="0">
                <a:latin typeface="Calibri" panose="020F0502020204030204" pitchFamily="34" charset="0"/>
                <a:cs typeface="Calibri" panose="020F0502020204030204" pitchFamily="34" charset="0"/>
              </a:rPr>
              <a:t>Trigger</a:t>
            </a:r>
            <a:r>
              <a:rPr lang="en-GB" dirty="0">
                <a:latin typeface="Calibri" panose="020F0502020204030204" pitchFamily="34" charset="0"/>
                <a:cs typeface="Calibri" panose="020F0502020204030204" pitchFamily="34" charset="0"/>
              </a:rPr>
              <a:t>: The fridge door is opened.</a:t>
            </a:r>
          </a:p>
          <a:p>
            <a:pPr>
              <a:buFont typeface="Arial" panose="020B0604020202020204" pitchFamily="34" charset="0"/>
              <a:buChar char="•"/>
            </a:pPr>
            <a:r>
              <a:rPr lang="en-GB" b="1" dirty="0">
                <a:latin typeface="Calibri" panose="020F0502020204030204" pitchFamily="34" charset="0"/>
                <a:cs typeface="Calibri" panose="020F0502020204030204" pitchFamily="34" charset="0"/>
              </a:rPr>
              <a:t>Story</a:t>
            </a:r>
            <a:r>
              <a:rPr lang="en-GB" dirty="0">
                <a:latin typeface="Calibri" panose="020F0502020204030204" pitchFamily="34" charset="0"/>
                <a:cs typeface="Calibri" panose="020F0502020204030204" pitchFamily="34" charset="0"/>
              </a:rPr>
              <a:t>: "Did you know that the almonds in your fridge were pollinated by bees? Bees are crucial for the production of many crops, but their populations are declining due to habitat loss and pesticides. By choosing organic almonds, you're supporting bee-friendly farming practices."</a:t>
            </a:r>
          </a:p>
          <a:p>
            <a:pPr>
              <a:buFont typeface="Arial" panose="020B0604020202020204" pitchFamily="34" charset="0"/>
              <a:buChar char="•"/>
            </a:pPr>
            <a:r>
              <a:rPr lang="en-GB" b="1" dirty="0">
                <a:latin typeface="Calibri" panose="020F0502020204030204" pitchFamily="34" charset="0"/>
                <a:cs typeface="Calibri" panose="020F0502020204030204" pitchFamily="34" charset="0"/>
              </a:rPr>
              <a:t>Interactive Element</a:t>
            </a:r>
            <a:r>
              <a:rPr lang="en-GB" dirty="0">
                <a:latin typeface="Calibri" panose="020F0502020204030204" pitchFamily="34" charset="0"/>
                <a:cs typeface="Calibri" panose="020F0502020204030204" pitchFamily="34" charset="0"/>
              </a:rPr>
              <a:t>: A short animation shows bees pollinating almond trees, followed by a quiz question: "How many crops rely on bee pollination?"</a:t>
            </a:r>
          </a:p>
        </p:txBody>
      </p:sp>
      <p:pic>
        <p:nvPicPr>
          <p:cNvPr id="12" name="Picture 11">
            <a:extLst>
              <a:ext uri="{FF2B5EF4-FFF2-40B4-BE49-F238E27FC236}">
                <a16:creationId xmlns:a16="http://schemas.microsoft.com/office/drawing/2014/main" id="{AC5D4498-E259-6C19-F0D1-5BF587E14DF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740034" y="3998975"/>
            <a:ext cx="2666116" cy="2031326"/>
          </a:xfrm>
          <a:prstGeom prst="rect">
            <a:avLst/>
          </a:prstGeom>
        </p:spPr>
      </p:pic>
    </p:spTree>
    <p:extLst>
      <p:ext uri="{BB962C8B-B14F-4D97-AF65-F5344CB8AC3E}">
        <p14:creationId xmlns:p14="http://schemas.microsoft.com/office/powerpoint/2010/main" val="1028549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17A063A-3E7E-9432-A89D-B589222544A7}"/>
              </a:ext>
            </a:extLst>
          </p:cNvPr>
          <p:cNvSpPr>
            <a:spLocks noGrp="1"/>
          </p:cNvSpPr>
          <p:nvPr>
            <p:ph type="body" idx="1"/>
          </p:nvPr>
        </p:nvSpPr>
        <p:spPr>
          <a:xfrm>
            <a:off x="733100" y="1845224"/>
            <a:ext cx="5180610" cy="4555200"/>
          </a:xfrm>
        </p:spPr>
        <p:txBody>
          <a:bodyPr>
            <a:normAutofit lnSpcReduction="10000"/>
          </a:bodyPr>
          <a:lstStyle/>
          <a:p>
            <a:pPr marL="139700" indent="0">
              <a:buNone/>
            </a:pPr>
            <a:r>
              <a:rPr lang="en-GB" sz="3600" b="1" noProof="0" dirty="0">
                <a:solidFill>
                  <a:srgbClr val="000000"/>
                </a:solidFill>
                <a:latin typeface="Calibri"/>
              </a:rPr>
              <a:t>Summary</a:t>
            </a:r>
          </a:p>
          <a:p>
            <a:pPr marL="139700" indent="0">
              <a:lnSpc>
                <a:spcPct val="114999"/>
              </a:lnSpc>
              <a:buNone/>
            </a:pPr>
            <a:r>
              <a:rPr lang="en-GB" sz="1800" dirty="0">
                <a:solidFill>
                  <a:srgbClr val="000000"/>
                </a:solidFill>
                <a:latin typeface="Calibri"/>
                <a:ea typeface="Calibri"/>
                <a:cs typeface="Calibri"/>
              </a:rPr>
              <a:t>This teaching activity introduces students to </a:t>
            </a:r>
            <a:r>
              <a:rPr lang="en-GB" sz="1800" i="1" dirty="0">
                <a:solidFill>
                  <a:srgbClr val="000000"/>
                </a:solidFill>
                <a:latin typeface="Calibri"/>
                <a:ea typeface="Calibri"/>
                <a:cs typeface="Calibri"/>
              </a:rPr>
              <a:t>what </a:t>
            </a:r>
            <a:r>
              <a:rPr lang="en-GB" sz="1800" dirty="0">
                <a:solidFill>
                  <a:srgbClr val="000000"/>
                </a:solidFill>
                <a:latin typeface="Calibri"/>
                <a:ea typeface="Calibri"/>
                <a:cs typeface="Calibri"/>
              </a:rPr>
              <a:t>provocations</a:t>
            </a:r>
            <a:r>
              <a:rPr lang="en-GB" sz="1800" noProof="0" dirty="0">
                <a:solidFill>
                  <a:srgbClr val="000000"/>
                </a:solidFill>
                <a:latin typeface="Calibri"/>
                <a:ea typeface="Calibri"/>
                <a:cs typeface="Calibri"/>
              </a:rPr>
              <a:t> are </a:t>
            </a:r>
            <a:r>
              <a:rPr lang="en-GB" sz="1800" dirty="0">
                <a:solidFill>
                  <a:srgbClr val="000000"/>
                </a:solidFill>
                <a:latin typeface="Calibri"/>
                <a:ea typeface="Calibri"/>
                <a:cs typeface="Calibri"/>
              </a:rPr>
              <a:t>in relation </a:t>
            </a:r>
            <a:r>
              <a:rPr lang="en-GB" sz="1800" noProof="0" dirty="0">
                <a:solidFill>
                  <a:srgbClr val="000000"/>
                </a:solidFill>
                <a:latin typeface="Calibri"/>
                <a:ea typeface="Calibri"/>
                <a:cs typeface="Calibri"/>
              </a:rPr>
              <a:t>to more-than-human perspectives in design</a:t>
            </a:r>
            <a:r>
              <a:rPr lang="en-GB" sz="1800" dirty="0">
                <a:solidFill>
                  <a:srgbClr val="000000"/>
                </a:solidFill>
                <a:latin typeface="Calibri"/>
                <a:ea typeface="Calibri"/>
                <a:cs typeface="Calibri"/>
              </a:rPr>
              <a:t>. We distinguish between </a:t>
            </a:r>
            <a:r>
              <a:rPr lang="en-GB" sz="1800" i="1" dirty="0" err="1">
                <a:solidFill>
                  <a:srgbClr val="000000"/>
                </a:solidFill>
                <a:latin typeface="Calibri"/>
                <a:ea typeface="Calibri"/>
                <a:cs typeface="Calibri"/>
              </a:rPr>
              <a:t>provotypes</a:t>
            </a:r>
            <a:r>
              <a:rPr lang="en-GB" sz="1800" dirty="0">
                <a:solidFill>
                  <a:srgbClr val="000000"/>
                </a:solidFill>
                <a:latin typeface="Calibri"/>
                <a:ea typeface="Calibri"/>
                <a:cs typeface="Calibri"/>
              </a:rPr>
              <a:t>, as </a:t>
            </a:r>
            <a:r>
              <a:rPr lang="en-GB" sz="1800" noProof="0" dirty="0">
                <a:solidFill>
                  <a:srgbClr val="000000"/>
                </a:solidFill>
                <a:latin typeface="Calibri"/>
                <a:ea typeface="Calibri"/>
                <a:cs typeface="Calibri"/>
              </a:rPr>
              <a:t>the </a:t>
            </a:r>
            <a:r>
              <a:rPr lang="en-GB" sz="1800" dirty="0">
                <a:solidFill>
                  <a:srgbClr val="000000"/>
                </a:solidFill>
                <a:latin typeface="Calibri"/>
                <a:ea typeface="Calibri"/>
                <a:cs typeface="Calibri"/>
              </a:rPr>
              <a:t>materialisation of provocations in </a:t>
            </a:r>
            <a:r>
              <a:rPr lang="en-GB" sz="1800" noProof="0" dirty="0">
                <a:solidFill>
                  <a:srgbClr val="000000"/>
                </a:solidFill>
                <a:latin typeface="Calibri"/>
                <a:ea typeface="Calibri"/>
                <a:cs typeface="Calibri"/>
              </a:rPr>
              <a:t>design </a:t>
            </a:r>
            <a:r>
              <a:rPr lang="en-GB" sz="1800" dirty="0">
                <a:solidFill>
                  <a:srgbClr val="000000"/>
                </a:solidFill>
                <a:latin typeface="Calibri"/>
                <a:ea typeface="Calibri"/>
                <a:cs typeface="Calibri"/>
              </a:rPr>
              <a:t>artefacts, and </a:t>
            </a:r>
            <a:r>
              <a:rPr lang="en-GB" sz="1800" i="1" dirty="0" err="1">
                <a:solidFill>
                  <a:srgbClr val="000000"/>
                </a:solidFill>
                <a:latin typeface="Calibri"/>
                <a:ea typeface="Calibri"/>
                <a:cs typeface="Calibri"/>
              </a:rPr>
              <a:t>provotyping</a:t>
            </a:r>
            <a:r>
              <a:rPr lang="en-GB" sz="1800" dirty="0">
                <a:solidFill>
                  <a:srgbClr val="000000"/>
                </a:solidFill>
                <a:latin typeface="Calibri"/>
                <a:ea typeface="Calibri"/>
                <a:cs typeface="Calibri"/>
              </a:rPr>
              <a:t> as a </a:t>
            </a:r>
            <a:r>
              <a:rPr lang="en-GB" sz="1800" noProof="0" dirty="0">
                <a:solidFill>
                  <a:srgbClr val="000000"/>
                </a:solidFill>
                <a:latin typeface="Calibri"/>
                <a:ea typeface="Calibri"/>
                <a:cs typeface="Calibri"/>
              </a:rPr>
              <a:t>process</a:t>
            </a:r>
            <a:r>
              <a:rPr lang="en-GB" sz="1800" dirty="0">
                <a:solidFill>
                  <a:srgbClr val="000000"/>
                </a:solidFill>
                <a:latin typeface="Calibri"/>
                <a:ea typeface="Calibri"/>
                <a:cs typeface="Calibri"/>
              </a:rPr>
              <a:t> to trigger and pose tensions and dilemmas of current everyday practices. We illustrate </a:t>
            </a:r>
            <a:r>
              <a:rPr lang="en-GB" sz="1800" i="1" dirty="0">
                <a:solidFill>
                  <a:srgbClr val="000000"/>
                </a:solidFill>
                <a:latin typeface="Calibri"/>
                <a:ea typeface="Calibri"/>
                <a:cs typeface="Calibri"/>
              </a:rPr>
              <a:t>how </a:t>
            </a:r>
            <a:r>
              <a:rPr lang="en-GB" sz="1800" dirty="0">
                <a:solidFill>
                  <a:srgbClr val="000000"/>
                </a:solidFill>
                <a:latin typeface="Calibri"/>
                <a:ea typeface="Calibri"/>
                <a:cs typeface="Calibri"/>
              </a:rPr>
              <a:t>provocations can be materialised and experimented with and </a:t>
            </a:r>
            <a:r>
              <a:rPr lang="en-GB" sz="1800" i="1" dirty="0">
                <a:solidFill>
                  <a:srgbClr val="000000"/>
                </a:solidFill>
                <a:latin typeface="Calibri"/>
                <a:ea typeface="Calibri"/>
                <a:cs typeface="Calibri"/>
              </a:rPr>
              <a:t>why </a:t>
            </a:r>
            <a:r>
              <a:rPr lang="en-GB" sz="1800" dirty="0" err="1">
                <a:solidFill>
                  <a:srgbClr val="000000"/>
                </a:solidFill>
                <a:latin typeface="Calibri"/>
                <a:ea typeface="Calibri"/>
                <a:cs typeface="Calibri"/>
              </a:rPr>
              <a:t>designerly</a:t>
            </a:r>
            <a:r>
              <a:rPr lang="en-GB" sz="1800" dirty="0">
                <a:solidFill>
                  <a:srgbClr val="000000"/>
                </a:solidFill>
                <a:latin typeface="Calibri"/>
                <a:ea typeface="Calibri"/>
                <a:cs typeface="Calibri"/>
              </a:rPr>
              <a:t> provocations complements current design methods to cultivate design explorations that accommodate alternative approaches for embracing more-than-human perspective. </a:t>
            </a:r>
            <a:endParaRPr lang="en-GB" sz="1800" noProof="0" dirty="0">
              <a:solidFill>
                <a:srgbClr val="000000"/>
              </a:solidFill>
              <a:latin typeface="Calibri"/>
              <a:ea typeface="Calibri"/>
              <a:cs typeface="Calibri"/>
            </a:endParaRPr>
          </a:p>
          <a:p>
            <a:pPr marL="139700" indent="0">
              <a:buNone/>
            </a:pPr>
            <a:endParaRPr lang="en-GB" sz="2800" noProof="0" dirty="0">
              <a:solidFill>
                <a:srgbClr val="000000"/>
              </a:solidFill>
              <a:latin typeface="Calibri"/>
            </a:endParaRPr>
          </a:p>
          <a:p>
            <a:pPr marL="139700" indent="0">
              <a:buNone/>
            </a:pPr>
            <a:endParaRPr lang="en-GB" sz="2800" noProof="0" dirty="0">
              <a:solidFill>
                <a:srgbClr val="000000"/>
              </a:solidFill>
              <a:latin typeface="Calibri"/>
            </a:endParaRPr>
          </a:p>
        </p:txBody>
      </p:sp>
      <p:sp>
        <p:nvSpPr>
          <p:cNvPr id="5" name="Text Placeholder 4">
            <a:extLst>
              <a:ext uri="{FF2B5EF4-FFF2-40B4-BE49-F238E27FC236}">
                <a16:creationId xmlns:a16="http://schemas.microsoft.com/office/drawing/2014/main" id="{B14FBD4D-5FC5-FB86-F1F1-4DA525B09397}"/>
              </a:ext>
            </a:extLst>
          </p:cNvPr>
          <p:cNvSpPr>
            <a:spLocks noGrp="1"/>
          </p:cNvSpPr>
          <p:nvPr>
            <p:ph type="body" idx="2"/>
          </p:nvPr>
        </p:nvSpPr>
        <p:spPr>
          <a:xfrm>
            <a:off x="6246350" y="1845224"/>
            <a:ext cx="5130000" cy="4555200"/>
          </a:xfrm>
        </p:spPr>
        <p:txBody>
          <a:bodyPr>
            <a:normAutofit/>
          </a:bodyPr>
          <a:lstStyle/>
          <a:p>
            <a:pPr marL="139700" indent="0">
              <a:buNone/>
            </a:pPr>
            <a:r>
              <a:rPr lang="en-GB" sz="3600" b="1" noProof="0" dirty="0">
                <a:solidFill>
                  <a:srgbClr val="000000"/>
                </a:solidFill>
                <a:latin typeface="Calibri"/>
              </a:rPr>
              <a:t>Learning outcomes</a:t>
            </a:r>
            <a:endParaRPr lang="en-GB" sz="3600" b="1" noProof="0">
              <a:solidFill>
                <a:srgbClr val="000000"/>
              </a:solidFill>
            </a:endParaRPr>
          </a:p>
          <a:p>
            <a:pPr marL="139700" indent="0">
              <a:lnSpc>
                <a:spcPct val="114999"/>
              </a:lnSpc>
              <a:buNone/>
            </a:pPr>
            <a:r>
              <a:rPr lang="en-US" sz="1800" dirty="0">
                <a:solidFill>
                  <a:schemeClr val="tx1"/>
                </a:solidFill>
                <a:latin typeface="Calibri"/>
                <a:ea typeface="Calibri"/>
                <a:cs typeface="Calibri"/>
              </a:rPr>
              <a:t>After the teaching activity students should be able </a:t>
            </a:r>
            <a:r>
              <a:rPr lang="en-US" sz="1800">
                <a:solidFill>
                  <a:schemeClr val="tx1"/>
                </a:solidFill>
                <a:latin typeface="Calibri"/>
                <a:ea typeface="Calibri"/>
                <a:cs typeface="Calibri"/>
              </a:rPr>
              <a:t>to:</a:t>
            </a:r>
            <a:endParaRPr lang="en-GB" sz="1800">
              <a:solidFill>
                <a:schemeClr val="tx1"/>
              </a:solidFill>
              <a:latin typeface="Calibri"/>
              <a:ea typeface="Calibri"/>
            </a:endParaRPr>
          </a:p>
          <a:p>
            <a:pPr marL="425450" indent="-285750">
              <a:lnSpc>
                <a:spcPct val="114999"/>
              </a:lnSpc>
              <a:buChar char="•"/>
            </a:pPr>
            <a:r>
              <a:rPr lang="en-GB" sz="1800" noProof="0" dirty="0">
                <a:solidFill>
                  <a:srgbClr val="000000"/>
                </a:solidFill>
                <a:latin typeface="Calibri"/>
              </a:rPr>
              <a:t>Describe </a:t>
            </a:r>
            <a:r>
              <a:rPr lang="en-GB" sz="1800" noProof="0" dirty="0" err="1">
                <a:solidFill>
                  <a:srgbClr val="000000"/>
                </a:solidFill>
                <a:latin typeface="Calibri"/>
              </a:rPr>
              <a:t>provotyping</a:t>
            </a:r>
            <a:r>
              <a:rPr lang="en-GB" sz="1800" noProof="0" dirty="0">
                <a:solidFill>
                  <a:srgbClr val="000000"/>
                </a:solidFill>
                <a:latin typeface="Calibri"/>
              </a:rPr>
              <a:t> and </a:t>
            </a:r>
            <a:r>
              <a:rPr lang="en-GB" sz="1800" noProof="0" dirty="0" err="1">
                <a:solidFill>
                  <a:srgbClr val="000000"/>
                </a:solidFill>
                <a:latin typeface="Calibri"/>
              </a:rPr>
              <a:t>provotypes</a:t>
            </a:r>
            <a:r>
              <a:rPr lang="en-GB" sz="1800" noProof="0" dirty="0">
                <a:solidFill>
                  <a:srgbClr val="000000"/>
                </a:solidFill>
                <a:latin typeface="Calibri"/>
              </a:rPr>
              <a:t> in more-than-human perspectives in design</a:t>
            </a:r>
            <a:r>
              <a:rPr lang="en-GB" sz="1800" dirty="0">
                <a:solidFill>
                  <a:srgbClr val="000000"/>
                </a:solidFill>
                <a:latin typeface="Calibri"/>
              </a:rPr>
              <a:t>.</a:t>
            </a:r>
            <a:endParaRPr lang="en-GB" sz="1800" dirty="0">
              <a:solidFill>
                <a:srgbClr val="595959"/>
              </a:solidFill>
              <a:latin typeface="Calibri"/>
            </a:endParaRPr>
          </a:p>
          <a:p>
            <a:pPr marL="425450" indent="-285750">
              <a:lnSpc>
                <a:spcPct val="114999"/>
              </a:lnSpc>
              <a:buChar char="•"/>
            </a:pPr>
            <a:r>
              <a:rPr lang="en-GB" sz="1800" noProof="0" dirty="0">
                <a:solidFill>
                  <a:srgbClr val="000000"/>
                </a:solidFill>
                <a:latin typeface="Calibri"/>
              </a:rPr>
              <a:t>Construct </a:t>
            </a:r>
            <a:r>
              <a:rPr lang="en-GB" sz="1800" noProof="0" dirty="0" err="1">
                <a:solidFill>
                  <a:srgbClr val="000000"/>
                </a:solidFill>
                <a:latin typeface="Calibri"/>
              </a:rPr>
              <a:t>provotypes</a:t>
            </a:r>
            <a:r>
              <a:rPr lang="en-GB" sz="1800" noProof="0" dirty="0">
                <a:solidFill>
                  <a:srgbClr val="000000"/>
                </a:solidFill>
                <a:latin typeface="Calibri"/>
              </a:rPr>
              <a:t> in more-than-human perspectives in design</a:t>
            </a:r>
            <a:r>
              <a:rPr lang="en-GB" sz="1800" dirty="0">
                <a:solidFill>
                  <a:srgbClr val="000000"/>
                </a:solidFill>
                <a:latin typeface="Calibri"/>
              </a:rPr>
              <a:t>.</a:t>
            </a:r>
            <a:endParaRPr lang="en-GB" sz="1800" noProof="0" dirty="0">
              <a:solidFill>
                <a:srgbClr val="595959"/>
              </a:solidFill>
              <a:latin typeface="Calibri"/>
            </a:endParaRPr>
          </a:p>
          <a:p>
            <a:pPr marL="425450" indent="-285750">
              <a:lnSpc>
                <a:spcPct val="114999"/>
              </a:lnSpc>
              <a:buChar char="•"/>
            </a:pPr>
            <a:r>
              <a:rPr lang="en-GB" sz="1800" noProof="0" dirty="0">
                <a:solidFill>
                  <a:srgbClr val="000000"/>
                </a:solidFill>
                <a:latin typeface="Calibri"/>
              </a:rPr>
              <a:t>Evaluate and reflect on </a:t>
            </a:r>
            <a:r>
              <a:rPr lang="en-GB" sz="1800" noProof="0" dirty="0" err="1">
                <a:solidFill>
                  <a:srgbClr val="000000"/>
                </a:solidFill>
                <a:latin typeface="Calibri"/>
              </a:rPr>
              <a:t>provotypes</a:t>
            </a:r>
            <a:r>
              <a:rPr lang="en-GB" sz="1800" noProof="0" dirty="0">
                <a:solidFill>
                  <a:srgbClr val="000000"/>
                </a:solidFill>
                <a:latin typeface="Calibri"/>
              </a:rPr>
              <a:t> and </a:t>
            </a:r>
            <a:r>
              <a:rPr lang="en-GB" sz="1800" noProof="0" dirty="0" err="1">
                <a:solidFill>
                  <a:srgbClr val="000000"/>
                </a:solidFill>
                <a:latin typeface="Calibri"/>
              </a:rPr>
              <a:t>provotyping</a:t>
            </a:r>
            <a:r>
              <a:rPr lang="en-GB" sz="1800" noProof="0" dirty="0">
                <a:solidFill>
                  <a:srgbClr val="000000"/>
                </a:solidFill>
                <a:latin typeface="Calibri"/>
              </a:rPr>
              <a:t> in more-than-human perspectives in design</a:t>
            </a:r>
            <a:r>
              <a:rPr lang="en-GB" sz="1800" dirty="0">
                <a:solidFill>
                  <a:srgbClr val="000000"/>
                </a:solidFill>
                <a:latin typeface="Calibri"/>
              </a:rPr>
              <a:t>.</a:t>
            </a:r>
            <a:endParaRPr lang="en-GB" sz="1800" noProof="0">
              <a:solidFill>
                <a:srgbClr val="595959"/>
              </a:solidFill>
              <a:latin typeface="Calibri"/>
            </a:endParaRPr>
          </a:p>
          <a:p>
            <a:pPr marL="425450" indent="-285750">
              <a:lnSpc>
                <a:spcPct val="114999"/>
              </a:lnSpc>
              <a:buFont typeface="Arial"/>
              <a:buChar char="•"/>
            </a:pPr>
            <a:endParaRPr lang="en-GB" sz="2400" noProof="0" dirty="0">
              <a:solidFill>
                <a:srgbClr val="000000"/>
              </a:solidFill>
              <a:latin typeface="Calibri"/>
            </a:endParaRPr>
          </a:p>
          <a:p>
            <a:pPr marL="425450" indent="-285750">
              <a:lnSpc>
                <a:spcPct val="114999"/>
              </a:lnSpc>
              <a:buFont typeface="Arial"/>
              <a:buChar char="•"/>
            </a:pPr>
            <a:endParaRPr lang="en-GB" sz="2400" noProof="0" dirty="0">
              <a:solidFill>
                <a:srgbClr val="000000"/>
              </a:solidFill>
              <a:latin typeface="Calibri"/>
            </a:endParaRPr>
          </a:p>
          <a:p>
            <a:pPr marL="139700" indent="0">
              <a:lnSpc>
                <a:spcPct val="114999"/>
              </a:lnSpc>
              <a:buNone/>
            </a:pPr>
            <a:endParaRPr lang="en-GB" sz="2800" noProof="0" dirty="0">
              <a:solidFill>
                <a:srgbClr val="000000"/>
              </a:solidFill>
              <a:latin typeface="Calibri"/>
            </a:endParaRPr>
          </a:p>
          <a:p>
            <a:pPr marL="139700" indent="0">
              <a:lnSpc>
                <a:spcPct val="114999"/>
              </a:lnSpc>
              <a:buNone/>
            </a:pPr>
            <a:endParaRPr lang="en-GB" sz="2800" noProof="0" dirty="0">
              <a:solidFill>
                <a:srgbClr val="000000"/>
              </a:solidFill>
              <a:latin typeface="Calibri"/>
            </a:endParaRPr>
          </a:p>
        </p:txBody>
      </p:sp>
      <p:pic>
        <p:nvPicPr>
          <p:cNvPr id="7" name="Bildobjekt 6" descr="En bild som visar Färggrann, konst, siluett&#10;&#10;Automatiskt genererad beskrivning">
            <a:extLst>
              <a:ext uri="{FF2B5EF4-FFF2-40B4-BE49-F238E27FC236}">
                <a16:creationId xmlns:a16="http://schemas.microsoft.com/office/drawing/2014/main" id="{D8D9EBAE-8A4C-EA71-6972-1895315E9D95}"/>
              </a:ext>
            </a:extLst>
          </p:cNvPr>
          <p:cNvPicPr>
            <a:picLocks noChangeAspect="1"/>
          </p:cNvPicPr>
          <p:nvPr/>
        </p:nvPicPr>
        <p:blipFill>
          <a:blip r:embed="rId2"/>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D3127353-5B4B-5F56-BA81-14F69369E4C7}"/>
              </a:ext>
            </a:extLst>
          </p:cNvPr>
          <p:cNvSpPr txBox="1"/>
          <p:nvPr/>
        </p:nvSpPr>
        <p:spPr>
          <a:xfrm>
            <a:off x="2343807" y="2638097"/>
            <a:ext cx="184731" cy="307777"/>
          </a:xfrm>
          <a:prstGeom prst="rect">
            <a:avLst/>
          </a:prstGeom>
          <a:noFill/>
        </p:spPr>
        <p:txBody>
          <a:bodyPr wrap="none" rtlCol="0">
            <a:spAutoFit/>
          </a:bodyPr>
          <a:lstStyle/>
          <a:p>
            <a:endParaRPr lang="en-GB" noProof="0" dirty="0"/>
          </a:p>
        </p:txBody>
      </p:sp>
    </p:spTree>
    <p:extLst>
      <p:ext uri="{BB962C8B-B14F-4D97-AF65-F5344CB8AC3E}">
        <p14:creationId xmlns:p14="http://schemas.microsoft.com/office/powerpoint/2010/main" val="2681902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5F76FC6-AAD8-1E7E-67D1-C33C1FA558B4}"/>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A961D33-DB4A-EFC9-16D1-3F22A40B5E37}"/>
              </a:ext>
            </a:extLst>
          </p:cNvPr>
          <p:cNvSpPr>
            <a:spLocks noGrp="1"/>
          </p:cNvSpPr>
          <p:nvPr>
            <p:ph type="body" idx="1"/>
          </p:nvPr>
        </p:nvSpPr>
        <p:spPr>
          <a:xfrm>
            <a:off x="782075" y="1067226"/>
            <a:ext cx="10058700" cy="986426"/>
          </a:xfrm>
        </p:spPr>
        <p:txBody>
          <a:bodyPr/>
          <a:lstStyle/>
          <a:p>
            <a:pPr marL="114300" indent="0">
              <a:buNone/>
            </a:pPr>
            <a:r>
              <a:rPr lang="en-GB" sz="3600" b="1" noProof="0" dirty="0">
                <a:solidFill>
                  <a:srgbClr val="EC008C"/>
                </a:solidFill>
                <a:latin typeface="Calibri" panose="020F0502020204030204" pitchFamily="34" charset="0"/>
                <a:cs typeface="Calibri" panose="020F0502020204030204" pitchFamily="34" charset="0"/>
              </a:rPr>
              <a:t>When</a:t>
            </a:r>
            <a:r>
              <a:rPr lang="en-GB" sz="3600" noProof="0" dirty="0">
                <a:solidFill>
                  <a:schemeClr val="tx1"/>
                </a:solidFill>
                <a:latin typeface="Calibri" panose="020F0502020204030204" pitchFamily="34" charset="0"/>
                <a:cs typeface="Calibri" panose="020F0502020204030204" pitchFamily="34" charset="0"/>
              </a:rPr>
              <a:t> to </a:t>
            </a:r>
            <a:r>
              <a:rPr lang="en-GB" sz="3600" noProof="0" dirty="0" err="1">
                <a:solidFill>
                  <a:schemeClr val="tx1"/>
                </a:solidFill>
                <a:latin typeface="Calibri" panose="020F0502020204030204" pitchFamily="34" charset="0"/>
                <a:cs typeface="Calibri" panose="020F0502020204030204" pitchFamily="34" charset="0"/>
              </a:rPr>
              <a:t>provotype</a:t>
            </a: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E01B8EFF-B8C7-B918-9706-7F637382721E}"/>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Content Placeholder 4">
            <a:extLst>
              <a:ext uri="{FF2B5EF4-FFF2-40B4-BE49-F238E27FC236}">
                <a16:creationId xmlns:a16="http://schemas.microsoft.com/office/drawing/2014/main" id="{D8F73EFC-E687-2D4F-0B80-E40DFE731A21}"/>
              </a:ext>
            </a:extLst>
          </p:cNvPr>
          <p:cNvSpPr txBox="1">
            <a:spLocks/>
          </p:cNvSpPr>
          <p:nvPr/>
        </p:nvSpPr>
        <p:spPr>
          <a:xfrm>
            <a:off x="6710597" y="2844985"/>
            <a:ext cx="5802087" cy="435133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dirty="0" err="1">
                <a:solidFill>
                  <a:srgbClr val="EC008C"/>
                </a:solidFill>
                <a:latin typeface="Calibri" panose="020F0502020204030204" pitchFamily="34" charset="0"/>
                <a:cs typeface="Calibri" panose="020F0502020204030204" pitchFamily="34" charset="0"/>
              </a:rPr>
              <a:t>Provotyping</a:t>
            </a:r>
            <a:endParaRPr lang="en-GB" sz="2800" b="1" dirty="0">
              <a:solidFill>
                <a:srgbClr val="EC008C"/>
              </a:solidFill>
              <a:latin typeface="Calibri" panose="020F0502020204030204" pitchFamily="34" charset="0"/>
              <a:cs typeface="Calibri" panose="020F0502020204030204" pitchFamily="34" charset="0"/>
            </a:endParaRPr>
          </a:p>
          <a:p>
            <a:pPr>
              <a:lnSpc>
                <a:spcPct val="150000"/>
              </a:lnSpc>
            </a:pPr>
            <a:r>
              <a:rPr lang="en-GB" sz="2400" dirty="0">
                <a:latin typeface="Calibri" panose="020F0502020204030204" pitchFamily="34" charset="0"/>
                <a:cs typeface="Calibri" panose="020F0502020204030204" pitchFamily="34" charset="0"/>
              </a:rPr>
              <a:t>Triggering practices</a:t>
            </a:r>
          </a:p>
          <a:p>
            <a:pPr>
              <a:lnSpc>
                <a:spcPct val="150000"/>
              </a:lnSpc>
            </a:pPr>
            <a:r>
              <a:rPr lang="en-GB" sz="2400" dirty="0">
                <a:latin typeface="Calibri" panose="020F0502020204030204" pitchFamily="34" charset="0"/>
                <a:cs typeface="Calibri" panose="020F0502020204030204" pitchFamily="34" charset="0"/>
              </a:rPr>
              <a:t>Problem-oriented</a:t>
            </a:r>
          </a:p>
          <a:p>
            <a:pPr>
              <a:lnSpc>
                <a:spcPct val="150000"/>
              </a:lnSpc>
            </a:pPr>
            <a:r>
              <a:rPr lang="en-GB" sz="2400" dirty="0">
                <a:latin typeface="Calibri" panose="020F0502020204030204" pitchFamily="34" charset="0"/>
                <a:cs typeface="Calibri" panose="020F0502020204030204" pitchFamily="34" charset="0"/>
              </a:rPr>
              <a:t>Staging dilemmas &amp; tensions</a:t>
            </a:r>
          </a:p>
          <a:p>
            <a:pPr>
              <a:lnSpc>
                <a:spcPct val="150000"/>
              </a:lnSpc>
            </a:pPr>
            <a:r>
              <a:rPr lang="en-GB" sz="2400" dirty="0">
                <a:latin typeface="Calibri" panose="020F0502020204030204" pitchFamily="34" charset="0"/>
                <a:cs typeface="Calibri" panose="020F0502020204030204" pitchFamily="34" charset="0"/>
              </a:rPr>
              <a:t>Slight-strangeness and de-familiarness</a:t>
            </a: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4" name="Content Placeholder 4">
            <a:extLst>
              <a:ext uri="{FF2B5EF4-FFF2-40B4-BE49-F238E27FC236}">
                <a16:creationId xmlns:a16="http://schemas.microsoft.com/office/drawing/2014/main" id="{FE73F6DA-0883-994E-AEAA-0915AE5FC2CE}"/>
              </a:ext>
            </a:extLst>
          </p:cNvPr>
          <p:cNvSpPr txBox="1">
            <a:spLocks/>
          </p:cNvSpPr>
          <p:nvPr/>
        </p:nvSpPr>
        <p:spPr>
          <a:xfrm>
            <a:off x="782075" y="2844985"/>
            <a:ext cx="5802087" cy="2945789"/>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800" b="1" dirty="0">
                <a:solidFill>
                  <a:schemeClr val="tx1"/>
                </a:solidFill>
                <a:latin typeface="Calibri" panose="020F0502020204030204" pitchFamily="34" charset="0"/>
                <a:cs typeface="Calibri" panose="020F0502020204030204" pitchFamily="34" charset="0"/>
              </a:rPr>
              <a:t>Prototyping</a:t>
            </a:r>
          </a:p>
          <a:p>
            <a:pPr>
              <a:lnSpc>
                <a:spcPct val="150000"/>
              </a:lnSpc>
            </a:pPr>
            <a:r>
              <a:rPr lang="en-GB" sz="2400" dirty="0">
                <a:latin typeface="Calibri" panose="020F0502020204030204" pitchFamily="34" charset="0"/>
                <a:cs typeface="Calibri" panose="020F0502020204030204" pitchFamily="34" charset="0"/>
              </a:rPr>
              <a:t>Exploring  and materialising user needs </a:t>
            </a:r>
          </a:p>
          <a:p>
            <a:pPr>
              <a:lnSpc>
                <a:spcPct val="150000"/>
              </a:lnSpc>
            </a:pPr>
            <a:r>
              <a:rPr lang="en-GB" sz="2400" dirty="0">
                <a:latin typeface="Calibri" panose="020F0502020204030204" pitchFamily="34" charset="0"/>
                <a:cs typeface="Calibri" panose="020F0502020204030204" pitchFamily="34" charset="0"/>
              </a:rPr>
              <a:t>Solution-oriented</a:t>
            </a:r>
          </a:p>
          <a:p>
            <a:pPr>
              <a:lnSpc>
                <a:spcPct val="150000"/>
              </a:lnSpc>
            </a:pPr>
            <a:r>
              <a:rPr lang="en-GB" sz="2400" dirty="0">
                <a:latin typeface="Calibri" panose="020F0502020204030204" pitchFamily="34" charset="0"/>
                <a:cs typeface="Calibri" panose="020F0502020204030204" pitchFamily="34" charset="0"/>
              </a:rPr>
              <a:t>Evaluating usability, features &amp; affordances</a:t>
            </a:r>
          </a:p>
          <a:p>
            <a:pPr>
              <a:lnSpc>
                <a:spcPct val="150000"/>
              </a:lnSpc>
            </a:pPr>
            <a:r>
              <a:rPr lang="en-GB" sz="2400" dirty="0">
                <a:latin typeface="Calibri" panose="020F0502020204030204" pitchFamily="34" charset="0"/>
                <a:cs typeface="Calibri" panose="020F0502020204030204" pitchFamily="34" charset="0"/>
              </a:rPr>
              <a:t>Convenient and functional benefits </a:t>
            </a:r>
          </a:p>
          <a:p>
            <a:pPr>
              <a:lnSpc>
                <a:spcPct val="150000"/>
              </a:lnSpc>
            </a:pPr>
            <a:endParaRPr lang="en-GB" sz="2400"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5215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6253847-041E-E482-62C0-36C25F552744}"/>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08D36C9B-6701-18E4-000F-1FE6F65AF9DD}"/>
              </a:ext>
            </a:extLst>
          </p:cNvPr>
          <p:cNvSpPr/>
          <p:nvPr/>
        </p:nvSpPr>
        <p:spPr>
          <a:xfrm>
            <a:off x="2152650" y="1363650"/>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BEA35184-7AE7-ED54-308D-B6A7FE2DEB33}"/>
              </a:ext>
            </a:extLst>
          </p:cNvPr>
          <p:cNvSpPr>
            <a:spLocks noGrp="1"/>
          </p:cNvSpPr>
          <p:nvPr>
            <p:ph type="body" idx="1"/>
          </p:nvPr>
        </p:nvSpPr>
        <p:spPr>
          <a:xfrm>
            <a:off x="830075" y="959226"/>
            <a:ext cx="10203000" cy="4351200"/>
          </a:xfrm>
        </p:spPr>
        <p:txBody>
          <a:bodyPr anchor="ctr"/>
          <a:lstStyle/>
          <a:p>
            <a:pPr marL="114300" indent="0" algn="ctr">
              <a:buNone/>
            </a:pPr>
            <a:r>
              <a:rPr lang="en-GB" sz="9600" dirty="0">
                <a:solidFill>
                  <a:schemeClr val="tx1"/>
                </a:solidFill>
                <a:latin typeface="Calibri" panose="020F0502020204030204" pitchFamily="34" charset="0"/>
                <a:cs typeface="Calibri" panose="020F0502020204030204" pitchFamily="34" charset="0"/>
              </a:rPr>
              <a:t>Group Work </a:t>
            </a:r>
          </a:p>
          <a:p>
            <a:pPr lvl="1"/>
            <a:endParaRPr lang="en-GB"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266B3E9F-6240-D3E0-FB67-2839617644F2}"/>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4818716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21734E2F-F418-5DB0-1548-C47E0C5FD5C4}"/>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9DCD351B-4163-9589-57C8-E30DC41B4EC6}"/>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3" name="Platshållare för text 2">
            <a:extLst>
              <a:ext uri="{FF2B5EF4-FFF2-40B4-BE49-F238E27FC236}">
                <a16:creationId xmlns:a16="http://schemas.microsoft.com/office/drawing/2014/main" id="{58EC2687-27A3-D874-2F7D-C30A1EDB1CE3}"/>
              </a:ext>
            </a:extLst>
          </p:cNvPr>
          <p:cNvSpPr>
            <a:spLocks noGrp="1"/>
          </p:cNvSpPr>
          <p:nvPr>
            <p:ph type="body" idx="1"/>
          </p:nvPr>
        </p:nvSpPr>
        <p:spPr>
          <a:xfrm>
            <a:off x="462330" y="1009619"/>
            <a:ext cx="3755780" cy="4351200"/>
          </a:xfrm>
        </p:spPr>
        <p:txBody>
          <a:bodyPr/>
          <a:lstStyle/>
          <a:p>
            <a:pPr marL="114300" indent="0">
              <a:buNone/>
            </a:pPr>
            <a:r>
              <a:rPr lang="en-GB" sz="3600" dirty="0">
                <a:solidFill>
                  <a:schemeClr val="tx1"/>
                </a:solidFill>
                <a:latin typeface="Calibri" panose="020F0502020204030204" pitchFamily="34" charset="0"/>
                <a:cs typeface="Calibri" panose="020F0502020204030204" pitchFamily="34" charset="0"/>
              </a:rPr>
              <a:t>1: Describe</a:t>
            </a:r>
          </a:p>
          <a:p>
            <a:pPr marL="114300" indent="0">
              <a:buNone/>
            </a:pPr>
            <a:endParaRPr lang="en-GB" sz="3600" dirty="0">
              <a:solidFill>
                <a:schemeClr val="tx1"/>
              </a:solidFill>
              <a:latin typeface="Calibri" panose="020F0502020204030204" pitchFamily="34" charset="0"/>
              <a:cs typeface="Calibri" panose="020F0502020204030204" pitchFamily="34" charset="0"/>
            </a:endParaRPr>
          </a:p>
          <a:p>
            <a:pPr marL="114300" indent="0">
              <a:buNone/>
            </a:pPr>
            <a:r>
              <a:rPr lang="en-GB" sz="2200" dirty="0">
                <a:solidFill>
                  <a:schemeClr val="tx1"/>
                </a:solidFill>
                <a:latin typeface="Calibri" panose="020F0502020204030204" pitchFamily="34" charset="0"/>
                <a:cs typeface="Calibri" panose="020F0502020204030204" pitchFamily="34" charset="0"/>
              </a:rPr>
              <a:t>Choose a </a:t>
            </a:r>
            <a:r>
              <a:rPr lang="en-GB" sz="2200" b="1" dirty="0">
                <a:solidFill>
                  <a:srgbClr val="EC008C"/>
                </a:solidFill>
                <a:latin typeface="Calibri" panose="020F0502020204030204" pitchFamily="34" charset="0"/>
                <a:cs typeface="Calibri" panose="020F0502020204030204" pitchFamily="34" charset="0"/>
              </a:rPr>
              <a:t>more-than-human</a:t>
            </a:r>
            <a:r>
              <a:rPr lang="en-GB" sz="2200" dirty="0">
                <a:solidFill>
                  <a:schemeClr val="tx1"/>
                </a:solidFill>
                <a:latin typeface="Calibri" panose="020F0502020204030204" pitchFamily="34" charset="0"/>
                <a:cs typeface="Calibri" panose="020F0502020204030204" pitchFamily="34" charset="0"/>
              </a:rPr>
              <a:t> topic you would like to raise questions and promote debate about.  </a:t>
            </a:r>
          </a:p>
          <a:p>
            <a:pPr marL="114300" indent="0">
              <a:buNone/>
            </a:pPr>
            <a:r>
              <a:rPr lang="en-GB" sz="2200" dirty="0">
                <a:solidFill>
                  <a:schemeClr val="tx1"/>
                </a:solidFill>
                <a:latin typeface="Calibri" panose="020F0502020204030204" pitchFamily="34" charset="0"/>
                <a:cs typeface="Calibri" panose="020F0502020204030204" pitchFamily="34" charset="0"/>
              </a:rPr>
              <a:t>Describe to your group why the chosen topic is relevant.  </a:t>
            </a:r>
          </a:p>
          <a:p>
            <a:pPr marL="114300" indent="0">
              <a:buNone/>
            </a:pPr>
            <a:endParaRPr lang="en-GB" sz="2200" dirty="0">
              <a:solidFill>
                <a:schemeClr val="tx1"/>
              </a:solidFill>
              <a:latin typeface="Calibri" panose="020F0502020204030204" pitchFamily="34" charset="0"/>
              <a:cs typeface="Calibri" panose="020F0502020204030204" pitchFamily="34" charset="0"/>
            </a:endParaRPr>
          </a:p>
          <a:p>
            <a:pPr lvl="1"/>
            <a:endParaRPr lang="en-GB"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476314FA-2591-3B63-FBC6-D9E91FA779F8}"/>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Platshållare för text 2">
            <a:extLst>
              <a:ext uri="{FF2B5EF4-FFF2-40B4-BE49-F238E27FC236}">
                <a16:creationId xmlns:a16="http://schemas.microsoft.com/office/drawing/2014/main" id="{99E44337-A8B4-BCBE-0818-E207D18166ED}"/>
              </a:ext>
            </a:extLst>
          </p:cNvPr>
          <p:cNvSpPr txBox="1">
            <a:spLocks/>
          </p:cNvSpPr>
          <p:nvPr/>
        </p:nvSpPr>
        <p:spPr>
          <a:xfrm>
            <a:off x="4218110" y="1021711"/>
            <a:ext cx="3755780" cy="546903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en-GB" sz="3600" dirty="0">
                <a:solidFill>
                  <a:schemeClr val="tx1"/>
                </a:solidFill>
                <a:latin typeface="Calibri" panose="020F0502020204030204" pitchFamily="34" charset="0"/>
                <a:cs typeface="Calibri" panose="020F0502020204030204" pitchFamily="34" charset="0"/>
              </a:rPr>
              <a:t>2: Design</a:t>
            </a:r>
          </a:p>
          <a:p>
            <a:pPr marL="114300" indent="0">
              <a:buFont typeface="Arial"/>
              <a:buNone/>
            </a:pPr>
            <a:endParaRPr lang="en-GB" sz="3200" dirty="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dirty="0">
                <a:solidFill>
                  <a:schemeClr val="tx1"/>
                </a:solidFill>
                <a:latin typeface="Calibri" panose="020F0502020204030204" pitchFamily="34" charset="0"/>
                <a:cs typeface="Calibri" panose="020F0502020204030204" pitchFamily="34" charset="0"/>
              </a:rPr>
              <a:t>Consider how to design a </a:t>
            </a:r>
            <a:r>
              <a:rPr lang="en-GB" sz="2200" b="1" dirty="0" err="1">
                <a:solidFill>
                  <a:srgbClr val="EC008C"/>
                </a:solidFill>
                <a:latin typeface="Calibri" panose="020F0502020204030204" pitchFamily="34" charset="0"/>
                <a:cs typeface="Calibri" panose="020F0502020204030204" pitchFamily="34" charset="0"/>
              </a:rPr>
              <a:t>provotype</a:t>
            </a:r>
            <a:r>
              <a:rPr lang="en-GB" sz="2200" dirty="0">
                <a:solidFill>
                  <a:schemeClr val="tx1"/>
                </a:solidFill>
                <a:latin typeface="Calibri" panose="020F0502020204030204" pitchFamily="34" charset="0"/>
                <a:cs typeface="Calibri" panose="020F0502020204030204" pitchFamily="34" charset="0"/>
              </a:rPr>
              <a:t> reflecting on the three provocative design dimensions (conceptual, functional, and aesthetic to help raise awareness of your more-than-human topic.</a:t>
            </a:r>
          </a:p>
          <a:p>
            <a:pPr marL="114300" indent="0">
              <a:buFont typeface="Arial"/>
              <a:buNone/>
            </a:pPr>
            <a:endParaRPr lang="en-GB" sz="2200" dirty="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dirty="0">
                <a:solidFill>
                  <a:schemeClr val="tx1"/>
                </a:solidFill>
                <a:latin typeface="Calibri" panose="020F0502020204030204" pitchFamily="34" charset="0"/>
                <a:cs typeface="Calibri" panose="020F0502020204030204" pitchFamily="34" charset="0"/>
              </a:rPr>
              <a:t>Feel free to draw a picture of this design and discuss the design with your group</a:t>
            </a:r>
            <a:endParaRPr lang="en-GB" sz="3200" dirty="0">
              <a:solidFill>
                <a:schemeClr val="tx1"/>
              </a:solidFill>
              <a:latin typeface="Calibri" panose="020F0502020204030204" pitchFamily="34" charset="0"/>
              <a:cs typeface="Calibri" panose="020F0502020204030204" pitchFamily="34" charset="0"/>
            </a:endParaRPr>
          </a:p>
          <a:p>
            <a:pPr marL="114300" indent="0">
              <a:buFont typeface="Arial"/>
              <a:buNone/>
            </a:pPr>
            <a:endParaRPr lang="en-GB" sz="3200" dirty="0">
              <a:solidFill>
                <a:schemeClr val="tx1"/>
              </a:solidFill>
              <a:latin typeface="Calibri" panose="020F0502020204030204" pitchFamily="34" charset="0"/>
              <a:cs typeface="Calibri" panose="020F0502020204030204" pitchFamily="34" charset="0"/>
            </a:endParaRPr>
          </a:p>
        </p:txBody>
      </p:sp>
      <p:sp>
        <p:nvSpPr>
          <p:cNvPr id="4" name="Platshållare för text 2">
            <a:extLst>
              <a:ext uri="{FF2B5EF4-FFF2-40B4-BE49-F238E27FC236}">
                <a16:creationId xmlns:a16="http://schemas.microsoft.com/office/drawing/2014/main" id="{9F850CD9-C8D3-A169-718D-C33E4BBF7B82}"/>
              </a:ext>
            </a:extLst>
          </p:cNvPr>
          <p:cNvSpPr txBox="1">
            <a:spLocks/>
          </p:cNvSpPr>
          <p:nvPr/>
        </p:nvSpPr>
        <p:spPr>
          <a:xfrm>
            <a:off x="7973890" y="1033803"/>
            <a:ext cx="3755780" cy="4351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750"/>
              </a:spcBef>
              <a:spcAft>
                <a:spcPts val="0"/>
              </a:spcAft>
              <a:buClr>
                <a:schemeClr val="dk1"/>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2pPr>
            <a:lvl3pPr marL="1371600" marR="0" lvl="2"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3pPr>
            <a:lvl4pPr marL="1828800" marR="0" lvl="3"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4pPr>
            <a:lvl5pPr marL="2286000" marR="0" lvl="4"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400" b="0" i="0" u="none" strike="noStrike" cap="none">
                <a:solidFill>
                  <a:schemeClr val="dk2"/>
                </a:solidFill>
                <a:latin typeface="Arial"/>
                <a:ea typeface="Arial"/>
                <a:cs typeface="Arial"/>
                <a:sym typeface="Arial"/>
              </a:defRPr>
            </a:lvl9pPr>
          </a:lstStyle>
          <a:p>
            <a:pPr marL="114300" indent="0">
              <a:buFont typeface="Arial"/>
              <a:buNone/>
            </a:pPr>
            <a:r>
              <a:rPr lang="en-GB" sz="3600" dirty="0">
                <a:solidFill>
                  <a:schemeClr val="tx1"/>
                </a:solidFill>
                <a:latin typeface="Calibri" panose="020F0502020204030204" pitchFamily="34" charset="0"/>
                <a:cs typeface="Calibri" panose="020F0502020204030204" pitchFamily="34" charset="0"/>
              </a:rPr>
              <a:t>3: Reflect</a:t>
            </a:r>
          </a:p>
          <a:p>
            <a:pPr marL="114300" indent="0">
              <a:buFont typeface="Arial"/>
              <a:buNone/>
            </a:pPr>
            <a:endParaRPr lang="en-GB" sz="3200" dirty="0">
              <a:solidFill>
                <a:schemeClr val="tx1"/>
              </a:solidFill>
              <a:latin typeface="Calibri" panose="020F0502020204030204" pitchFamily="34" charset="0"/>
              <a:cs typeface="Calibri" panose="020F0502020204030204" pitchFamily="34" charset="0"/>
            </a:endParaRPr>
          </a:p>
          <a:p>
            <a:pPr marL="114300" indent="0">
              <a:buFont typeface="Arial"/>
              <a:buNone/>
            </a:pPr>
            <a:r>
              <a:rPr lang="en-GB" sz="2200" dirty="0">
                <a:solidFill>
                  <a:schemeClr val="tx1"/>
                </a:solidFill>
                <a:latin typeface="Calibri" panose="020F0502020204030204" pitchFamily="34" charset="0"/>
                <a:cs typeface="Calibri" panose="020F0502020204030204" pitchFamily="34" charset="0"/>
              </a:rPr>
              <a:t>Reflect on the situations where this design can trigger more-than-human concerns in mundane everyday.</a:t>
            </a:r>
          </a:p>
          <a:p>
            <a:pPr marL="114300" indent="0">
              <a:buFont typeface="Arial"/>
              <a:buNone/>
            </a:pPr>
            <a:r>
              <a:rPr lang="en-GB" sz="2200" dirty="0">
                <a:solidFill>
                  <a:schemeClr val="tx1"/>
                </a:solidFill>
                <a:latin typeface="Calibri" panose="020F0502020204030204" pitchFamily="34" charset="0"/>
                <a:cs typeface="Calibri" panose="020F0502020204030204" pitchFamily="34" charset="0"/>
              </a:rPr>
              <a:t>Feel free to draw a picture of different situations and discuss possible intended and </a:t>
            </a:r>
            <a:r>
              <a:rPr lang="en-GB" sz="2200" b="1" dirty="0">
                <a:solidFill>
                  <a:srgbClr val="EC008C"/>
                </a:solidFill>
                <a:latin typeface="Calibri" panose="020F0502020204030204" pitchFamily="34" charset="0"/>
                <a:cs typeface="Calibri" panose="020F0502020204030204" pitchFamily="34" charset="0"/>
              </a:rPr>
              <a:t>unintended</a:t>
            </a:r>
            <a:r>
              <a:rPr lang="en-GB" sz="2200" dirty="0">
                <a:solidFill>
                  <a:schemeClr val="tx1"/>
                </a:solidFill>
                <a:latin typeface="Calibri" panose="020F0502020204030204" pitchFamily="34" charset="0"/>
                <a:cs typeface="Calibri" panose="020F0502020204030204" pitchFamily="34" charset="0"/>
              </a:rPr>
              <a:t> consequences of your design with your group</a:t>
            </a:r>
          </a:p>
          <a:p>
            <a:pPr marL="114300" indent="0">
              <a:buFont typeface="Arial"/>
              <a:buNone/>
            </a:pPr>
            <a:endParaRPr lang="en-GB" sz="1400" dirty="0">
              <a:solidFill>
                <a:schemeClr val="tx1"/>
              </a:solidFill>
              <a:latin typeface="Calibri" panose="020F0502020204030204" pitchFamily="34" charset="0"/>
              <a:cs typeface="Calibri" panose="020F0502020204030204" pitchFamily="34" charset="0"/>
            </a:endParaRPr>
          </a:p>
          <a:p>
            <a:pPr lvl="1"/>
            <a:endParaRPr lang="en-GB"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274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5370150"/>
          </a:xfrm>
        </p:spPr>
        <p:txBody>
          <a:bodyPr/>
          <a:lstStyle/>
          <a:p>
            <a:pPr marL="114300" indent="0">
              <a:buNone/>
            </a:pPr>
            <a:r>
              <a:rPr lang="en-GB" sz="3600" noProof="0" dirty="0">
                <a:solidFill>
                  <a:schemeClr val="tx1"/>
                </a:solidFill>
                <a:latin typeface="Calibri"/>
                <a:cs typeface="Calibri"/>
              </a:rPr>
              <a:t>References</a:t>
            </a:r>
            <a:endParaRPr lang="en-GB" sz="3600" noProof="0" dirty="0">
              <a:solidFill>
                <a:schemeClr val="tx1"/>
              </a:solidFill>
              <a:latin typeface="Calibri" panose="020F0502020204030204" pitchFamily="34" charset="0"/>
              <a:cs typeface="Calibri" panose="020F0502020204030204" pitchFamily="34" charset="0"/>
            </a:endParaRP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nSpc>
                <a:spcPct val="107000"/>
              </a:lnSpc>
              <a:spcBef>
                <a:spcPts val="0"/>
              </a:spcBef>
              <a:spcAft>
                <a:spcPts val="600"/>
              </a:spcAft>
              <a:buNone/>
            </a:pPr>
            <a:r>
              <a:rPr lang="en-GB" sz="1200" noProof="0" dirty="0">
                <a:solidFill>
                  <a:srgbClr val="000000"/>
                </a:solidFill>
                <a:effectLst/>
                <a:latin typeface="Calibri" panose="020F0502020204030204" pitchFamily="34" charset="0"/>
                <a:ea typeface="Calibri" panose="020F0502020204030204" pitchFamily="34" charset="0"/>
              </a:rPr>
              <a:t>Jensen, R. H., Nilsson, E. M., Hansen, AM., Yoo, D. &amp; Eriksson, E. (2025). Provocations and More-Than-Human Perspectives in Human-Computer Interaction. Interacting with Computers, 2025. iwaf020, </a:t>
            </a:r>
            <a:r>
              <a:rPr lang="en-GB" sz="1200" noProof="0" dirty="0">
                <a:solidFill>
                  <a:srgbClr val="000000"/>
                </a:solidFill>
                <a:effectLst/>
                <a:latin typeface="Calibri" panose="020F0502020204030204" pitchFamily="34" charset="0"/>
                <a:ea typeface="Calibri" panose="020F0502020204030204" pitchFamily="34" charset="0"/>
                <a:hlinkClick r:id="rId3"/>
              </a:rPr>
              <a:t>https://doi.org/10.1093/iwc/iwaf020</a:t>
            </a:r>
            <a:endParaRPr lang="en-GB" sz="12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200" noProof="0" dirty="0" err="1">
                <a:solidFill>
                  <a:srgbClr val="000000"/>
                </a:solidFill>
                <a:effectLst/>
                <a:latin typeface="Calibri" panose="020F0502020204030204" pitchFamily="34" charset="0"/>
                <a:ea typeface="Calibri" panose="020F0502020204030204" pitchFamily="34" charset="0"/>
              </a:rPr>
              <a:t>Casnati</a:t>
            </a:r>
            <a:r>
              <a:rPr lang="en-GB" sz="1200" noProof="0" dirty="0">
                <a:solidFill>
                  <a:srgbClr val="000000"/>
                </a:solidFill>
                <a:effectLst/>
                <a:latin typeface="Calibri" panose="020F0502020204030204" pitchFamily="34" charset="0"/>
                <a:ea typeface="Calibri" panose="020F0502020204030204" pitchFamily="34" charset="0"/>
              </a:rPr>
              <a:t>, F., Ianniello, A., Romani, A. (2024). Provocation Through Narratives: New Speculative Design Tools for Human-Non-Human Collaborations. In: Zanella, F., et al. Multidisciplinary Aspects of Design. Design! OPEN 2022. Springer Series in Design and Innovation , vol 37. Springer, Cham. </a:t>
            </a:r>
            <a:r>
              <a:rPr lang="en-GB" sz="1200" noProof="0" dirty="0">
                <a:solidFill>
                  <a:srgbClr val="000000"/>
                </a:solidFill>
                <a:effectLst/>
                <a:latin typeface="Calibri" panose="020F0502020204030204" pitchFamily="34" charset="0"/>
                <a:ea typeface="Calibri" panose="020F0502020204030204" pitchFamily="34" charset="0"/>
                <a:hlinkClick r:id="rId4"/>
              </a:rPr>
              <a:t>https://doi.org/10.1007/978-3-031-49811-4_71</a:t>
            </a:r>
            <a:endParaRPr lang="en-GB" sz="12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200" noProof="0" dirty="0">
                <a:solidFill>
                  <a:srgbClr val="000000"/>
                </a:solidFill>
                <a:effectLst/>
                <a:latin typeface="Calibri" panose="020F0502020204030204" pitchFamily="34" charset="0"/>
                <a:ea typeface="Calibri" panose="020F0502020204030204" pitchFamily="34" charset="0"/>
              </a:rPr>
              <a:t>Jensen, R. H., Encinas, E., &amp; </a:t>
            </a:r>
            <a:r>
              <a:rPr lang="en-GB" sz="1200" noProof="0" dirty="0" err="1">
                <a:solidFill>
                  <a:srgbClr val="000000"/>
                </a:solidFill>
                <a:effectLst/>
                <a:latin typeface="Calibri" panose="020F0502020204030204" pitchFamily="34" charset="0"/>
                <a:ea typeface="Calibri" panose="020F0502020204030204" pitchFamily="34" charset="0"/>
              </a:rPr>
              <a:t>Raptis</a:t>
            </a:r>
            <a:r>
              <a:rPr lang="en-GB" sz="1200" noProof="0" dirty="0">
                <a:solidFill>
                  <a:srgbClr val="000000"/>
                </a:solidFill>
                <a:effectLst/>
                <a:latin typeface="Calibri" panose="020F0502020204030204" pitchFamily="34" charset="0"/>
                <a:ea typeface="Calibri" panose="020F0502020204030204" pitchFamily="34" charset="0"/>
              </a:rPr>
              <a:t>, D. (2022). Spicing It Up: From Ubiquitous Devices to Tangible Things Through Provocation. In TEI 2022 - Proceedings of the 16th International Conference on Tangible, Embedded, and Embodied Interaction: TEI '22 (pp. 1-15). Article 33 Association for Computing Machinery (ACM). </a:t>
            </a:r>
            <a:r>
              <a:rPr lang="en-GB" sz="1200" noProof="0" dirty="0">
                <a:solidFill>
                  <a:srgbClr val="000000"/>
                </a:solidFill>
                <a:effectLst/>
                <a:latin typeface="Calibri" panose="020F0502020204030204" pitchFamily="34" charset="0"/>
                <a:ea typeface="Calibri" panose="020F0502020204030204" pitchFamily="34" charset="0"/>
                <a:hlinkClick r:id="rId5"/>
              </a:rPr>
              <a:t>https://doi.org/10.1145/3490149.3502257</a:t>
            </a:r>
            <a:endParaRPr lang="en-GB" sz="12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200" noProof="0" dirty="0" err="1">
                <a:solidFill>
                  <a:srgbClr val="000000"/>
                </a:solidFill>
                <a:effectLst/>
                <a:latin typeface="Calibri" panose="020F0502020204030204" pitchFamily="34" charset="0"/>
                <a:ea typeface="Calibri" panose="020F0502020204030204" pitchFamily="34" charset="0"/>
              </a:rPr>
              <a:t>Bardzell</a:t>
            </a:r>
            <a:r>
              <a:rPr lang="en-GB" sz="1200" noProof="0" dirty="0">
                <a:solidFill>
                  <a:srgbClr val="000000"/>
                </a:solidFill>
                <a:effectLst/>
                <a:latin typeface="Calibri" panose="020F0502020204030204" pitchFamily="34" charset="0"/>
                <a:ea typeface="Calibri" panose="020F0502020204030204" pitchFamily="34" charset="0"/>
              </a:rPr>
              <a:t>, S., </a:t>
            </a:r>
            <a:r>
              <a:rPr lang="en-GB" sz="1200" noProof="0" dirty="0" err="1">
                <a:solidFill>
                  <a:srgbClr val="000000"/>
                </a:solidFill>
                <a:effectLst/>
                <a:latin typeface="Calibri" panose="020F0502020204030204" pitchFamily="34" charset="0"/>
                <a:ea typeface="Calibri" panose="020F0502020204030204" pitchFamily="34" charset="0"/>
              </a:rPr>
              <a:t>Bardzell</a:t>
            </a:r>
            <a:r>
              <a:rPr lang="en-GB" sz="1200" noProof="0" dirty="0">
                <a:solidFill>
                  <a:srgbClr val="000000"/>
                </a:solidFill>
                <a:effectLst/>
                <a:latin typeface="Calibri" panose="020F0502020204030204" pitchFamily="34" charset="0"/>
                <a:ea typeface="Calibri" panose="020F0502020204030204" pitchFamily="34" charset="0"/>
              </a:rPr>
              <a:t>, J., </a:t>
            </a:r>
            <a:r>
              <a:rPr lang="en-GB" sz="1200" noProof="0" dirty="0" err="1">
                <a:solidFill>
                  <a:srgbClr val="000000"/>
                </a:solidFill>
                <a:effectLst/>
                <a:latin typeface="Calibri" panose="020F0502020204030204" pitchFamily="34" charset="0"/>
                <a:ea typeface="Calibri" panose="020F0502020204030204" pitchFamily="34" charset="0"/>
              </a:rPr>
              <a:t>Forlizzi</a:t>
            </a:r>
            <a:r>
              <a:rPr lang="en-GB" sz="1200" noProof="0" dirty="0">
                <a:solidFill>
                  <a:srgbClr val="000000"/>
                </a:solidFill>
                <a:effectLst/>
                <a:latin typeface="Calibri" panose="020F0502020204030204" pitchFamily="34" charset="0"/>
                <a:ea typeface="Calibri" panose="020F0502020204030204" pitchFamily="34" charset="0"/>
              </a:rPr>
              <a:t>, J., Zimmerman, J., &amp; </a:t>
            </a:r>
            <a:r>
              <a:rPr lang="en-GB" sz="1200" noProof="0" dirty="0" err="1">
                <a:solidFill>
                  <a:srgbClr val="000000"/>
                </a:solidFill>
                <a:effectLst/>
                <a:latin typeface="Calibri" panose="020F0502020204030204" pitchFamily="34" charset="0"/>
                <a:ea typeface="Calibri" panose="020F0502020204030204" pitchFamily="34" charset="0"/>
              </a:rPr>
              <a:t>Antanitis</a:t>
            </a:r>
            <a:r>
              <a:rPr lang="en-GB" sz="1200" noProof="0" dirty="0">
                <a:solidFill>
                  <a:srgbClr val="000000"/>
                </a:solidFill>
                <a:effectLst/>
                <a:latin typeface="Calibri" panose="020F0502020204030204" pitchFamily="34" charset="0"/>
                <a:ea typeface="Calibri" panose="020F0502020204030204" pitchFamily="34" charset="0"/>
              </a:rPr>
              <a:t>, J. (2012). Critical design and critical theory: the challenge of designing for provocation. In Proceedings of the Designing Interactive Systems Conference (DIS </a:t>
            </a:r>
            <a:r>
              <a:rPr lang="en-GB" sz="1200" noProof="0" dirty="0">
                <a:solidFill>
                  <a:srgbClr val="000000"/>
                </a:solidFill>
                <a:effectLst/>
                <a:latin typeface="Calibri" panose="020F0502020204030204" pitchFamily="34" charset="0"/>
                <a:ea typeface="Calibri" panose="020F0502020204030204" pitchFamily="34" charset="0"/>
                <a:hlinkClick r:id="rId6"/>
              </a:rPr>
              <a:t>‘</a:t>
            </a:r>
            <a:r>
              <a:rPr lang="en-GB" sz="1200" noProof="0" dirty="0">
                <a:solidFill>
                  <a:srgbClr val="000000"/>
                </a:solidFill>
                <a:effectLst/>
                <a:latin typeface="Calibri" panose="020F0502020204030204" pitchFamily="34" charset="0"/>
                <a:ea typeface="Calibri" panose="020F0502020204030204" pitchFamily="34" charset="0"/>
              </a:rPr>
              <a:t>12), ACM </a:t>
            </a:r>
            <a:r>
              <a:rPr lang="en-GB" sz="1200" noProof="0" dirty="0">
                <a:solidFill>
                  <a:srgbClr val="000000"/>
                </a:solidFill>
                <a:effectLst/>
                <a:latin typeface="Calibri" panose="020F0502020204030204" pitchFamily="34" charset="0"/>
                <a:ea typeface="Calibri" panose="020F0502020204030204" pitchFamily="34" charset="0"/>
                <a:hlinkClick r:id="rId6"/>
              </a:rPr>
              <a:t>https://doi.org/10.1145/2317956.2318001</a:t>
            </a:r>
            <a:endParaRPr lang="en-GB" sz="12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200" noProof="0" dirty="0" err="1">
                <a:solidFill>
                  <a:srgbClr val="000000"/>
                </a:solidFill>
                <a:effectLst/>
                <a:latin typeface="Calibri" panose="020F0502020204030204" pitchFamily="34" charset="0"/>
                <a:ea typeface="Calibri" panose="020F0502020204030204" pitchFamily="34" charset="0"/>
              </a:rPr>
              <a:t>Raptis</a:t>
            </a:r>
            <a:r>
              <a:rPr lang="en-GB" sz="1200" noProof="0" dirty="0">
                <a:solidFill>
                  <a:srgbClr val="000000"/>
                </a:solidFill>
                <a:effectLst/>
                <a:latin typeface="Calibri" panose="020F0502020204030204" pitchFamily="34" charset="0"/>
                <a:ea typeface="Calibri" panose="020F0502020204030204" pitchFamily="34" charset="0"/>
              </a:rPr>
              <a:t>, D., Jensen, R. H., </a:t>
            </a:r>
            <a:r>
              <a:rPr lang="en-GB" sz="1200" noProof="0" dirty="0" err="1">
                <a:solidFill>
                  <a:srgbClr val="000000"/>
                </a:solidFill>
                <a:effectLst/>
                <a:latin typeface="Calibri" panose="020F0502020204030204" pitchFamily="34" charset="0"/>
                <a:ea typeface="Calibri" panose="020F0502020204030204" pitchFamily="34" charset="0"/>
              </a:rPr>
              <a:t>Kjeldskov</a:t>
            </a:r>
            <a:r>
              <a:rPr lang="en-GB" sz="1200" noProof="0" dirty="0">
                <a:solidFill>
                  <a:srgbClr val="000000"/>
                </a:solidFill>
                <a:effectLst/>
                <a:latin typeface="Calibri" panose="020F0502020204030204" pitchFamily="34" charset="0"/>
                <a:ea typeface="Calibri" panose="020F0502020204030204" pitchFamily="34" charset="0"/>
              </a:rPr>
              <a:t>, J., &amp; Skov, M. (2017). Aesthetic, Functional and Conceptual Provocation in Research Through Design. In DIS '17, Proceedings of the 2017 Conference on Designing Interactive Systems (pp. 29-41). Association for Computing Machinery (ACM). </a:t>
            </a:r>
            <a:r>
              <a:rPr lang="en-GB" sz="1200" noProof="0" dirty="0">
                <a:solidFill>
                  <a:srgbClr val="000000"/>
                </a:solidFill>
                <a:effectLst/>
                <a:latin typeface="Calibri" panose="020F0502020204030204" pitchFamily="34" charset="0"/>
                <a:ea typeface="Calibri" panose="020F0502020204030204" pitchFamily="34" charset="0"/>
                <a:hlinkClick r:id="rId7"/>
              </a:rPr>
              <a:t>https://doi.org/10.1145/3064663.3064739</a:t>
            </a:r>
            <a:endParaRPr lang="en-GB" sz="12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200" noProof="0" dirty="0" err="1">
                <a:solidFill>
                  <a:srgbClr val="000000"/>
                </a:solidFill>
                <a:effectLst/>
                <a:latin typeface="Calibri" panose="020F0502020204030204" pitchFamily="34" charset="0"/>
                <a:ea typeface="Calibri" panose="020F0502020204030204" pitchFamily="34" charset="0"/>
              </a:rPr>
              <a:t>Ozkaramanli</a:t>
            </a:r>
            <a:r>
              <a:rPr lang="en-GB" sz="1200" noProof="0" dirty="0">
                <a:solidFill>
                  <a:srgbClr val="000000"/>
                </a:solidFill>
                <a:effectLst/>
                <a:latin typeface="Calibri" panose="020F0502020204030204" pitchFamily="34" charset="0"/>
                <a:ea typeface="Calibri" panose="020F0502020204030204" pitchFamily="34" charset="0"/>
              </a:rPr>
              <a:t>, D., &amp; </a:t>
            </a:r>
            <a:r>
              <a:rPr lang="en-GB" sz="1200" noProof="0" dirty="0" err="1">
                <a:solidFill>
                  <a:srgbClr val="000000"/>
                </a:solidFill>
                <a:effectLst/>
                <a:latin typeface="Calibri" panose="020F0502020204030204" pitchFamily="34" charset="0"/>
                <a:ea typeface="Calibri" panose="020F0502020204030204" pitchFamily="34" charset="0"/>
              </a:rPr>
              <a:t>Desmet</a:t>
            </a:r>
            <a:r>
              <a:rPr lang="en-GB" sz="1200" noProof="0" dirty="0">
                <a:solidFill>
                  <a:srgbClr val="000000"/>
                </a:solidFill>
                <a:effectLst/>
                <a:latin typeface="Calibri" panose="020F0502020204030204" pitchFamily="34" charset="0"/>
                <a:ea typeface="Calibri" panose="020F0502020204030204" pitchFamily="34" charset="0"/>
              </a:rPr>
              <a:t>, P. (2016). Provocative design for unprovocative designers: Strategies for triggering personal dilemmas. In 2016 Design Research Society 50 Anniversary Conference (pp. 2001-2016). The Design Research Society. </a:t>
            </a:r>
            <a:r>
              <a:rPr lang="en-GB" sz="1200" noProof="0" dirty="0">
                <a:solidFill>
                  <a:srgbClr val="000000"/>
                </a:solidFill>
                <a:effectLst/>
                <a:latin typeface="Calibri" panose="020F0502020204030204" pitchFamily="34" charset="0"/>
                <a:ea typeface="Calibri" panose="020F0502020204030204" pitchFamily="34" charset="0"/>
                <a:hlinkClick r:id="rId8"/>
              </a:rPr>
              <a:t>https://pure.tudelft.nl/ws/portalfiles/portal/5019548/165_Ozkaramanli.pdf</a:t>
            </a:r>
            <a:endParaRPr lang="en-GB" sz="12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200" noProof="0" dirty="0">
                <a:solidFill>
                  <a:srgbClr val="000000"/>
                </a:solidFill>
                <a:effectLst/>
                <a:latin typeface="Calibri" panose="020F0502020204030204" pitchFamily="34" charset="0"/>
                <a:ea typeface="Calibri" panose="020F0502020204030204" pitchFamily="34" charset="0"/>
              </a:rPr>
              <a:t>Jensen, R. H., Encinas, E., </a:t>
            </a:r>
            <a:r>
              <a:rPr lang="en-GB" sz="1200" noProof="0" dirty="0" err="1">
                <a:solidFill>
                  <a:srgbClr val="000000"/>
                </a:solidFill>
                <a:effectLst/>
                <a:latin typeface="Calibri" panose="020F0502020204030204" pitchFamily="34" charset="0"/>
                <a:ea typeface="Calibri" panose="020F0502020204030204" pitchFamily="34" charset="0"/>
              </a:rPr>
              <a:t>Strengers</a:t>
            </a:r>
            <a:r>
              <a:rPr lang="en-GB" sz="1200" noProof="0" dirty="0">
                <a:solidFill>
                  <a:srgbClr val="000000"/>
                </a:solidFill>
                <a:effectLst/>
                <a:latin typeface="Calibri" panose="020F0502020204030204" pitchFamily="34" charset="0"/>
                <a:ea typeface="Calibri" panose="020F0502020204030204" pitchFamily="34" charset="0"/>
              </a:rPr>
              <a:t>, Y., </a:t>
            </a:r>
            <a:r>
              <a:rPr lang="en-GB" sz="1200" noProof="0" dirty="0" err="1">
                <a:solidFill>
                  <a:srgbClr val="000000"/>
                </a:solidFill>
                <a:effectLst/>
                <a:latin typeface="Calibri" panose="020F0502020204030204" pitchFamily="34" charset="0"/>
                <a:ea typeface="Calibri" panose="020F0502020204030204" pitchFamily="34" charset="0"/>
              </a:rPr>
              <a:t>Dannesboe</a:t>
            </a:r>
            <a:r>
              <a:rPr lang="en-GB" sz="1200" noProof="0" dirty="0">
                <a:solidFill>
                  <a:srgbClr val="000000"/>
                </a:solidFill>
                <a:effectLst/>
                <a:latin typeface="Calibri" panose="020F0502020204030204" pitchFamily="34" charset="0"/>
                <a:ea typeface="Calibri" panose="020F0502020204030204" pitchFamily="34" charset="0"/>
              </a:rPr>
              <a:t>, C., </a:t>
            </a:r>
            <a:r>
              <a:rPr lang="en-GB" sz="1200" noProof="0" dirty="0" err="1">
                <a:solidFill>
                  <a:srgbClr val="000000"/>
                </a:solidFill>
                <a:effectLst/>
                <a:latin typeface="Calibri" panose="020F0502020204030204" pitchFamily="34" charset="0"/>
                <a:ea typeface="Calibri" panose="020F0502020204030204" pitchFamily="34" charset="0"/>
              </a:rPr>
              <a:t>Kruuse</a:t>
            </a:r>
            <a:r>
              <a:rPr lang="en-GB" sz="1200" noProof="0" dirty="0">
                <a:solidFill>
                  <a:srgbClr val="000000"/>
                </a:solidFill>
                <a:effectLst/>
                <a:latin typeface="Calibri" panose="020F0502020204030204" pitchFamily="34" charset="0"/>
                <a:ea typeface="Calibri" panose="020F0502020204030204" pitchFamily="34" charset="0"/>
              </a:rPr>
              <a:t>, E., </a:t>
            </a:r>
            <a:r>
              <a:rPr lang="en-GB" sz="1200" noProof="0" dirty="0" err="1">
                <a:solidFill>
                  <a:srgbClr val="000000"/>
                </a:solidFill>
                <a:effectLst/>
                <a:latin typeface="Calibri" panose="020F0502020204030204" pitchFamily="34" charset="0"/>
                <a:ea typeface="Calibri" panose="020F0502020204030204" pitchFamily="34" charset="0"/>
              </a:rPr>
              <a:t>Skovby</a:t>
            </a:r>
            <a:r>
              <a:rPr lang="en-GB" sz="1200" noProof="0" dirty="0">
                <a:solidFill>
                  <a:srgbClr val="000000"/>
                </a:solidFill>
                <a:effectLst/>
                <a:latin typeface="Calibri" panose="020F0502020204030204" pitchFamily="34" charset="0"/>
                <a:ea typeface="Calibri" panose="020F0502020204030204" pitchFamily="34" charset="0"/>
              </a:rPr>
              <a:t>, J., Bach, M., Tietze, P., &amp;  Christensen, S. (2023). </a:t>
            </a:r>
            <a:r>
              <a:rPr lang="en-GB" sz="1200" noProof="0" dirty="0" err="1">
                <a:solidFill>
                  <a:srgbClr val="000000"/>
                </a:solidFill>
                <a:effectLst/>
                <a:latin typeface="Calibri" panose="020F0502020204030204" pitchFamily="34" charset="0"/>
                <a:ea typeface="Calibri" panose="020F0502020204030204" pitchFamily="34" charset="0"/>
              </a:rPr>
              <a:t>Provotyping</a:t>
            </a:r>
            <a:r>
              <a:rPr lang="en-GB" sz="1200" noProof="0" dirty="0">
                <a:solidFill>
                  <a:srgbClr val="000000"/>
                </a:solidFill>
                <a:effectLst/>
                <a:latin typeface="Calibri" panose="020F0502020204030204" pitchFamily="34" charset="0"/>
                <a:ea typeface="Calibri" panose="020F0502020204030204" pitchFamily="34" charset="0"/>
              </a:rPr>
              <a:t> Accountability: Exploring Smartphone Use in the Home through Design. In Proceedings of the 2023 ACM Designing Interactive Systems Conference (DIS '23) (pp. 1595–1609). Association for Computing Machinery (ACM). </a:t>
            </a:r>
            <a:r>
              <a:rPr lang="en-GB" sz="1200" noProof="0" dirty="0">
                <a:solidFill>
                  <a:srgbClr val="000000"/>
                </a:solidFill>
                <a:effectLst/>
                <a:latin typeface="Calibri" panose="020F0502020204030204" pitchFamily="34" charset="0"/>
                <a:ea typeface="Calibri" panose="020F0502020204030204" pitchFamily="34" charset="0"/>
                <a:hlinkClick r:id="rId9"/>
              </a:rPr>
              <a:t>https://doi.org/10.1145/3563657.3596024</a:t>
            </a:r>
            <a:endParaRPr lang="en-GB" sz="1200" dirty="0">
              <a:solidFill>
                <a:srgbClr val="000000"/>
              </a:solidFill>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endParaRPr lang="en-GB" sz="12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endParaRPr lang="en-GB" sz="15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endParaRPr lang="en-GB" sz="15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endParaRPr lang="en-GB" sz="15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500" noProof="0" dirty="0">
                <a:solidFill>
                  <a:srgbClr val="000000"/>
                </a:solidFill>
                <a:effectLst/>
                <a:latin typeface="Calibri" panose="020F0502020204030204" pitchFamily="34" charset="0"/>
                <a:ea typeface="Calibri" panose="020F0502020204030204" pitchFamily="34" charset="0"/>
              </a:rPr>
              <a:t>‌</a:t>
            </a:r>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74CF4F63-5982-547C-613F-52608AAD8EE9}"/>
              </a:ext>
            </a:extLst>
          </p:cNvPr>
          <p:cNvPicPr>
            <a:picLocks noChangeAspect="1"/>
          </p:cNvPicPr>
          <p:nvPr/>
        </p:nvPicPr>
        <p:blipFill>
          <a:blip r:embed="rId10"/>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29748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72575" y="1699612"/>
            <a:ext cx="116205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67875" y="1028247"/>
            <a:ext cx="10960100" cy="4351200"/>
          </a:xfrm>
        </p:spPr>
        <p:txBody>
          <a:bodyPr/>
          <a:lstStyle/>
          <a:p>
            <a:pPr marL="114300" indent="0">
              <a:lnSpc>
                <a:spcPct val="100000"/>
              </a:lnSpc>
              <a:buNone/>
            </a:pPr>
            <a:endParaRPr lang="en-GB" noProof="0"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r>
              <a:rPr lang="en-GB" b="0" i="0" noProof="0" dirty="0">
                <a:solidFill>
                  <a:schemeClr val="tx1"/>
                </a:solidFill>
                <a:effectLst/>
                <a:latin typeface="Calibri"/>
                <a:cs typeface="Calibri"/>
              </a:rPr>
              <a:t>This teaching activity</a:t>
            </a:r>
            <a:r>
              <a:rPr lang="en-GB" noProof="0" dirty="0">
                <a:solidFill>
                  <a:schemeClr val="tx1"/>
                </a:solidFill>
                <a:latin typeface="Calibri"/>
                <a:cs typeface="Calibri"/>
              </a:rPr>
              <a:t> was developed as part of the MOVA project co-funded by the European Union. </a:t>
            </a:r>
            <a:r>
              <a:rPr lang="en-GB" noProof="0" dirty="0">
                <a:solidFill>
                  <a:schemeClr val="tx1"/>
                </a:solidFill>
                <a:latin typeface="Calibri"/>
                <a:cs typeface="Calibri"/>
                <a:hlinkClick r:id="rId3">
                  <a:extLst>
                    <a:ext uri="{A12FA001-AC4F-418D-AE19-62706E023703}">
                      <ahyp:hlinkClr xmlns:ahyp="http://schemas.microsoft.com/office/drawing/2018/hyperlinkcolor" val="tx"/>
                    </a:ext>
                  </a:extLst>
                </a:hlinkClick>
              </a:rPr>
              <a:t>https://mova.uni.mau.se/</a:t>
            </a:r>
            <a:endParaRPr lang="en-GB" noProof="0" dirty="0">
              <a:solidFill>
                <a:schemeClr val="tx1"/>
              </a:solidFill>
              <a:latin typeface="Calibri"/>
              <a:cs typeface="Calibri"/>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sp>
        <p:nvSpPr>
          <p:cNvPr id="5" name="textruta 4">
            <a:extLst>
              <a:ext uri="{FF2B5EF4-FFF2-40B4-BE49-F238E27FC236}">
                <a16:creationId xmlns:a16="http://schemas.microsoft.com/office/drawing/2014/main" id="{C8BF4586-C96B-8727-94C4-75F524140D35}"/>
              </a:ext>
            </a:extLst>
          </p:cNvPr>
          <p:cNvSpPr txBox="1"/>
          <p:nvPr/>
        </p:nvSpPr>
        <p:spPr>
          <a:xfrm>
            <a:off x="768826" y="5827643"/>
            <a:ext cx="11125200" cy="461665"/>
          </a:xfrm>
          <a:prstGeom prst="rect">
            <a:avLst/>
          </a:prstGeom>
          <a:noFill/>
        </p:spPr>
        <p:txBody>
          <a:bodyPr wrap="square">
            <a:spAutoFit/>
          </a:bodyPr>
          <a:lstStyle/>
          <a:p>
            <a:r>
              <a:rPr lang="en-GB" sz="1200" b="0" i="0" noProof="0" dirty="0">
                <a:solidFill>
                  <a:srgbClr val="404040"/>
                </a:solidFill>
                <a:effectLst/>
                <a:latin typeface="Calibri" panose="020F0502020204030204" pitchFamily="34" charset="0"/>
                <a:cs typeface="Calibri" panose="020F0502020204030204" pitchFamily="34" charset="0"/>
              </a:rPr>
              <a:t>Disclaimer: 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GB" sz="1200" noProof="0" dirty="0">
              <a:latin typeface="Calibri" panose="020F0502020204030204" pitchFamily="34" charset="0"/>
              <a:cs typeface="Calibri" panose="020F0502020204030204" pitchFamily="34" charset="0"/>
            </a:endParaRPr>
          </a:p>
        </p:txBody>
      </p:sp>
      <p:pic>
        <p:nvPicPr>
          <p:cNvPr id="8" name="Bildobjekt 7" descr="En bild som visar skärmbild, Electric blue, Teckensnitt, Majorelleblå&#10;&#10;Automatiskt genererad beskrivning">
            <a:extLst>
              <a:ext uri="{FF2B5EF4-FFF2-40B4-BE49-F238E27FC236}">
                <a16:creationId xmlns:a16="http://schemas.microsoft.com/office/drawing/2014/main" id="{3507B513-DB5F-51C2-86B0-5806EB90CF9C}"/>
              </a:ext>
            </a:extLst>
          </p:cNvPr>
          <p:cNvPicPr>
            <a:picLocks noChangeAspect="1"/>
          </p:cNvPicPr>
          <p:nvPr/>
        </p:nvPicPr>
        <p:blipFill>
          <a:blip r:embed="rId4"/>
          <a:stretch>
            <a:fillRect/>
          </a:stretch>
        </p:blipFill>
        <p:spPr>
          <a:xfrm>
            <a:off x="3345435" y="3205638"/>
            <a:ext cx="5501131" cy="1224951"/>
          </a:xfrm>
          <a:prstGeom prst="rect">
            <a:avLst/>
          </a:prstGeom>
        </p:spPr>
      </p:pic>
      <p:pic>
        <p:nvPicPr>
          <p:cNvPr id="6" name="Bildobjekt 5" descr="En bild som visar Färggrann, konst, siluett&#10;&#10;Automatiskt genererad beskrivning">
            <a:extLst>
              <a:ext uri="{FF2B5EF4-FFF2-40B4-BE49-F238E27FC236}">
                <a16:creationId xmlns:a16="http://schemas.microsoft.com/office/drawing/2014/main" id="{CA81504A-1A3C-7F79-8086-08EAFB719FF5}"/>
              </a:ext>
            </a:extLst>
          </p:cNvPr>
          <p:cNvPicPr>
            <a:picLocks noChangeAspect="1"/>
          </p:cNvPicPr>
          <p:nvPr/>
        </p:nvPicPr>
        <p:blipFill>
          <a:blip r:embed="rId5"/>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685662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4F6704-3F9B-0B5C-722C-3A58407C0151}"/>
              </a:ext>
            </a:extLst>
          </p:cNvPr>
          <p:cNvSpPr>
            <a:spLocks noGrp="1"/>
          </p:cNvSpPr>
          <p:nvPr>
            <p:ph type="title"/>
          </p:nvPr>
        </p:nvSpPr>
        <p:spPr>
          <a:xfrm>
            <a:off x="834700" y="999767"/>
            <a:ext cx="10700400" cy="738100"/>
          </a:xfrm>
        </p:spPr>
        <p:txBody>
          <a:bodyPr>
            <a:normAutofit/>
          </a:bodyPr>
          <a:lstStyle/>
          <a:p>
            <a:r>
              <a:rPr lang="en-GB" sz="3600" noProof="0" dirty="0">
                <a:latin typeface="Calibri"/>
              </a:rPr>
              <a:t>Outline/Content</a:t>
            </a:r>
          </a:p>
        </p:txBody>
      </p:sp>
      <p:sp>
        <p:nvSpPr>
          <p:cNvPr id="6" name="Text Placeholder 5">
            <a:extLst>
              <a:ext uri="{FF2B5EF4-FFF2-40B4-BE49-F238E27FC236}">
                <a16:creationId xmlns:a16="http://schemas.microsoft.com/office/drawing/2014/main" id="{E3F40E3B-C3C7-787E-D572-0A3BA28E2902}"/>
              </a:ext>
            </a:extLst>
          </p:cNvPr>
          <p:cNvSpPr>
            <a:spLocks noGrp="1"/>
          </p:cNvSpPr>
          <p:nvPr>
            <p:ph type="body" idx="1"/>
          </p:nvPr>
        </p:nvSpPr>
        <p:spPr>
          <a:xfrm>
            <a:off x="834700" y="1943033"/>
            <a:ext cx="10852800" cy="4555200"/>
          </a:xfrm>
        </p:spPr>
        <p:txBody>
          <a:bodyPr/>
          <a:lstStyle/>
          <a:p>
            <a:pPr>
              <a:buFont typeface="Arial"/>
              <a:buChar char="•"/>
            </a:pPr>
            <a:r>
              <a:rPr lang="en-GB" sz="2800" dirty="0">
                <a:solidFill>
                  <a:schemeClr val="tx1"/>
                </a:solidFill>
                <a:latin typeface="Calibri"/>
              </a:rPr>
              <a:t>What are provocations in design</a:t>
            </a:r>
            <a:endParaRPr lang="en-US"/>
          </a:p>
          <a:p>
            <a:pPr>
              <a:buFont typeface="Arial"/>
              <a:buChar char="•"/>
            </a:pPr>
            <a:r>
              <a:rPr lang="en-GB" sz="2800" noProof="0" dirty="0">
                <a:solidFill>
                  <a:schemeClr val="tx1"/>
                </a:solidFill>
                <a:latin typeface="Calibri"/>
              </a:rPr>
              <a:t>Why provocations and more-than-human perspectives</a:t>
            </a:r>
          </a:p>
          <a:p>
            <a:pPr>
              <a:buFont typeface="Arial"/>
              <a:buChar char="•"/>
            </a:pPr>
            <a:r>
              <a:rPr lang="en-GB" sz="2800" noProof="0" dirty="0">
                <a:solidFill>
                  <a:schemeClr val="tx1"/>
                </a:solidFill>
                <a:latin typeface="Calibri"/>
              </a:rPr>
              <a:t>How to </a:t>
            </a:r>
            <a:r>
              <a:rPr lang="en-GB" sz="2800" noProof="0" err="1">
                <a:solidFill>
                  <a:schemeClr val="tx1"/>
                </a:solidFill>
                <a:latin typeface="Calibri"/>
              </a:rPr>
              <a:t>provotype</a:t>
            </a:r>
            <a:endParaRPr lang="en-GB" sz="2800" noProof="0">
              <a:solidFill>
                <a:schemeClr val="tx1"/>
              </a:solidFill>
              <a:latin typeface="Calibri"/>
            </a:endParaRPr>
          </a:p>
          <a:p>
            <a:pPr>
              <a:lnSpc>
                <a:spcPct val="114999"/>
              </a:lnSpc>
              <a:buFont typeface="Arial"/>
              <a:buChar char="•"/>
            </a:pPr>
            <a:r>
              <a:rPr lang="en-GB" sz="2800" dirty="0">
                <a:solidFill>
                  <a:schemeClr val="tx1"/>
                </a:solidFill>
                <a:latin typeface="Calibri"/>
              </a:rPr>
              <a:t>When to </a:t>
            </a:r>
            <a:r>
              <a:rPr lang="en-GB" sz="2800" err="1">
                <a:solidFill>
                  <a:schemeClr val="tx1"/>
                </a:solidFill>
                <a:latin typeface="Calibri"/>
              </a:rPr>
              <a:t>provotype</a:t>
            </a:r>
            <a:endParaRPr lang="en-GB" sz="2800">
              <a:solidFill>
                <a:schemeClr val="tx1"/>
              </a:solidFill>
              <a:latin typeface="Calibri"/>
            </a:endParaRPr>
          </a:p>
          <a:p>
            <a:pPr>
              <a:lnSpc>
                <a:spcPct val="114999"/>
              </a:lnSpc>
              <a:buFont typeface="Arial"/>
              <a:buChar char="•"/>
            </a:pPr>
            <a:r>
              <a:rPr lang="en-GB" sz="2800" dirty="0">
                <a:solidFill>
                  <a:schemeClr val="tx1"/>
                </a:solidFill>
                <a:latin typeface="Calibri"/>
              </a:rPr>
              <a:t>Group work</a:t>
            </a:r>
            <a:endParaRPr lang="en-GB" sz="2800" noProof="0" dirty="0">
              <a:solidFill>
                <a:schemeClr val="tx1"/>
              </a:solidFill>
              <a:latin typeface="Calibri"/>
            </a:endParaRPr>
          </a:p>
        </p:txBody>
      </p:sp>
      <p:pic>
        <p:nvPicPr>
          <p:cNvPr id="4" name="Bildobjekt 3" descr="En bild som visar Färggrann, konst, siluett&#10;&#10;Automatiskt genererad beskrivning">
            <a:extLst>
              <a:ext uri="{FF2B5EF4-FFF2-40B4-BE49-F238E27FC236}">
                <a16:creationId xmlns:a16="http://schemas.microsoft.com/office/drawing/2014/main" id="{971A43AC-AA75-E360-F9E3-1B140532229F}"/>
              </a:ext>
            </a:extLst>
          </p:cNvPr>
          <p:cNvPicPr>
            <a:picLocks noChangeAspect="1"/>
          </p:cNvPicPr>
          <p:nvPr/>
        </p:nvPicPr>
        <p:blipFill>
          <a:blip r:embed="rId2"/>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120274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GB" sz="3600" noProof="0" dirty="0">
                <a:solidFill>
                  <a:schemeClr val="tx1"/>
                </a:solidFill>
                <a:latin typeface="Calibri"/>
                <a:cs typeface="Calibri"/>
              </a:rPr>
              <a:t>Key readings</a:t>
            </a:r>
            <a:endParaRPr lang="en-GB" sz="3600" noProof="0" dirty="0">
              <a:solidFill>
                <a:schemeClr val="tx1"/>
              </a:solidFill>
              <a:latin typeface="Calibri" panose="020F0502020204030204" pitchFamily="34" charset="0"/>
              <a:cs typeface="Calibri" panose="020F0502020204030204" pitchFamily="34" charset="0"/>
            </a:endParaRP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nSpc>
                <a:spcPct val="107000"/>
              </a:lnSpc>
              <a:spcBef>
                <a:spcPts val="0"/>
              </a:spcBef>
              <a:spcAft>
                <a:spcPts val="600"/>
              </a:spcAft>
              <a:buNone/>
            </a:pPr>
            <a:endParaRPr lang="en-GB" sz="16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600" noProof="0" dirty="0">
                <a:solidFill>
                  <a:srgbClr val="000000"/>
                </a:solidFill>
                <a:effectLst/>
                <a:latin typeface="Calibri" panose="020F0502020204030204" pitchFamily="34" charset="0"/>
                <a:ea typeface="Calibri" panose="020F0502020204030204" pitchFamily="34" charset="0"/>
              </a:rPr>
              <a:t>Jensen, R. H., Nilsson, E. M., Hansen, AM., Yoo, D. &amp; Eriksson, E. (2025). Provocations and More-Than-Human Perspectives in Human-Computer Interaction. Interacting with Computers, 2025. iwaf020, </a:t>
            </a:r>
            <a:r>
              <a:rPr lang="en-GB" sz="1600" noProof="0" dirty="0">
                <a:solidFill>
                  <a:srgbClr val="000000"/>
                </a:solidFill>
                <a:effectLst/>
                <a:latin typeface="Calibri" panose="020F0502020204030204" pitchFamily="34" charset="0"/>
                <a:ea typeface="Calibri" panose="020F0502020204030204" pitchFamily="34" charset="0"/>
                <a:hlinkClick r:id="rId3"/>
              </a:rPr>
              <a:t>https://doi.org/10.1093/iwc/iwaf020</a:t>
            </a:r>
            <a:endParaRPr lang="en-GB" sz="16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endParaRPr lang="en-GB" sz="1600" dirty="0">
              <a:solidFill>
                <a:srgbClr val="000000"/>
              </a:solidFill>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r>
              <a:rPr lang="en-GB" sz="1600" noProof="0" dirty="0">
                <a:solidFill>
                  <a:srgbClr val="000000"/>
                </a:solidFill>
                <a:effectLst/>
                <a:latin typeface="Calibri" panose="020F0502020204030204" pitchFamily="34" charset="0"/>
                <a:ea typeface="Calibri" panose="020F0502020204030204" pitchFamily="34" charset="0"/>
              </a:rPr>
              <a:t>Jensen, R. H., Encinas, E., &amp; </a:t>
            </a:r>
            <a:r>
              <a:rPr lang="en-GB" sz="1600" noProof="0" dirty="0" err="1">
                <a:solidFill>
                  <a:srgbClr val="000000"/>
                </a:solidFill>
                <a:effectLst/>
                <a:latin typeface="Calibri" panose="020F0502020204030204" pitchFamily="34" charset="0"/>
                <a:ea typeface="Calibri" panose="020F0502020204030204" pitchFamily="34" charset="0"/>
              </a:rPr>
              <a:t>Raptis</a:t>
            </a:r>
            <a:r>
              <a:rPr lang="en-GB" sz="1600" noProof="0" dirty="0">
                <a:solidFill>
                  <a:srgbClr val="000000"/>
                </a:solidFill>
                <a:effectLst/>
                <a:latin typeface="Calibri" panose="020F0502020204030204" pitchFamily="34" charset="0"/>
                <a:ea typeface="Calibri" panose="020F0502020204030204" pitchFamily="34" charset="0"/>
              </a:rPr>
              <a:t>, D. (2022). Spicing It Up: From Ubiquitous Devices to Tangible Things Through Provocation. In TEI 2022 - Proceedings of the 16th International Conference on Tangible, Embedded, and Embodied Interaction: TEI '22 (pp. 1-15). Article 33 Association for Computing Machinery (ACM). </a:t>
            </a:r>
            <a:r>
              <a:rPr lang="en-GB" sz="1600" noProof="0" dirty="0">
                <a:solidFill>
                  <a:srgbClr val="000000"/>
                </a:solidFill>
                <a:effectLst/>
                <a:latin typeface="Calibri" panose="020F0502020204030204" pitchFamily="34" charset="0"/>
                <a:ea typeface="Calibri" panose="020F0502020204030204" pitchFamily="34" charset="0"/>
                <a:hlinkClick r:id="rId4"/>
              </a:rPr>
              <a:t>https://dl.acm.org/doi/10.1145/3490149.3502257</a:t>
            </a:r>
            <a:endParaRPr lang="en-GB" sz="1600" noProof="0" dirty="0">
              <a:solidFill>
                <a:srgbClr val="000000"/>
              </a:solidFill>
              <a:effectLst/>
              <a:latin typeface="Calibri" panose="020F0502020204030204" pitchFamily="34" charset="0"/>
              <a:ea typeface="Calibri" panose="020F0502020204030204" pitchFamily="34" charset="0"/>
            </a:endParaRPr>
          </a:p>
          <a:p>
            <a:pPr marL="114300" indent="0">
              <a:lnSpc>
                <a:spcPct val="107000"/>
              </a:lnSpc>
              <a:spcBef>
                <a:spcPts val="0"/>
              </a:spcBef>
              <a:spcAft>
                <a:spcPts val="600"/>
              </a:spcAft>
              <a:buNone/>
            </a:pPr>
            <a:endParaRPr lang="en-GB" noProof="0" dirty="0">
              <a:solidFill>
                <a:schemeClr val="tx1"/>
              </a:solidFill>
              <a:latin typeface="Calibri" panose="020F0502020204030204" pitchFamily="34" charset="0"/>
              <a:cs typeface="Calibri" panose="020F0502020204030204" pitchFamily="34" charset="0"/>
            </a:endParaRPr>
          </a:p>
          <a:p>
            <a:pPr marL="114300" indent="0">
              <a:lnSpc>
                <a:spcPct val="100000"/>
              </a:lnSpc>
              <a:buNone/>
            </a:pPr>
            <a:endParaRPr lang="en-GB" noProof="0" dirty="0">
              <a:solidFill>
                <a:schemeClr val="tx1"/>
              </a:solidFill>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916DDB54-AD98-8CF9-D652-461BB6891544}"/>
              </a:ext>
            </a:extLst>
          </p:cNvPr>
          <p:cNvPicPr>
            <a:picLocks noChangeAspect="1"/>
          </p:cNvPicPr>
          <p:nvPr/>
        </p:nvPicPr>
        <p:blipFill>
          <a:blip r:embed="rId5"/>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255909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F1F8E07-6029-0FDD-899F-7BA49E9AC7C1}"/>
            </a:ext>
          </a:extLst>
        </p:cNvPr>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B27D3D23-8143-1DB6-398A-619B2A7BCA24}"/>
              </a:ext>
            </a:extLst>
          </p:cNvPr>
          <p:cNvSpPr>
            <a:spLocks noGrp="1"/>
          </p:cNvSpPr>
          <p:nvPr>
            <p:ph type="body" idx="1"/>
          </p:nvPr>
        </p:nvSpPr>
        <p:spPr>
          <a:xfrm>
            <a:off x="782075" y="1067226"/>
            <a:ext cx="10058700" cy="4351200"/>
          </a:xfrm>
        </p:spPr>
        <p:txBody>
          <a:bodyPr anchor="ctr"/>
          <a:lstStyle/>
          <a:p>
            <a:pPr marL="114300" indent="0" algn="ctr">
              <a:buNone/>
            </a:pPr>
            <a:r>
              <a:rPr lang="en-GB" sz="5400" b="1" dirty="0">
                <a:solidFill>
                  <a:srgbClr val="EC008C"/>
                </a:solidFill>
                <a:latin typeface="Calibri"/>
                <a:cs typeface="Calibri"/>
              </a:rPr>
              <a:t>What</a:t>
            </a:r>
            <a:r>
              <a:rPr lang="en-GB" sz="5400" b="0" i="0" noProof="0" dirty="0">
                <a:solidFill>
                  <a:schemeClr val="tx1"/>
                </a:solidFill>
                <a:effectLst/>
                <a:latin typeface="Calibri"/>
                <a:cs typeface="Calibri"/>
              </a:rPr>
              <a:t> are provocations, </a:t>
            </a:r>
            <a:r>
              <a:rPr lang="en-GB" sz="5400" b="0" i="0" noProof="0" dirty="0" err="1">
                <a:solidFill>
                  <a:schemeClr val="tx1"/>
                </a:solidFill>
                <a:effectLst/>
                <a:latin typeface="Calibri"/>
                <a:cs typeface="Calibri"/>
              </a:rPr>
              <a:t>provotypes</a:t>
            </a:r>
            <a:r>
              <a:rPr lang="en-GB" sz="5400" b="0" i="0" noProof="0" dirty="0">
                <a:solidFill>
                  <a:schemeClr val="tx1"/>
                </a:solidFill>
                <a:effectLst/>
                <a:latin typeface="Calibri"/>
                <a:cs typeface="Calibri"/>
              </a:rPr>
              <a:t> and </a:t>
            </a:r>
            <a:r>
              <a:rPr lang="en-GB" sz="5400" b="0" i="0" noProof="0" dirty="0" err="1">
                <a:solidFill>
                  <a:schemeClr val="tx1"/>
                </a:solidFill>
                <a:effectLst/>
                <a:latin typeface="Calibri"/>
                <a:cs typeface="Calibri"/>
              </a:rPr>
              <a:t>provotyping</a:t>
            </a:r>
            <a:r>
              <a:rPr lang="en-GB" sz="5400" b="0" i="0" noProof="0" dirty="0">
                <a:solidFill>
                  <a:schemeClr val="tx1"/>
                </a:solidFill>
                <a:effectLst/>
                <a:latin typeface="Calibri"/>
                <a:cs typeface="Calibri"/>
              </a:rPr>
              <a:t>?</a:t>
            </a:r>
            <a:endParaRPr lang="en-GB" sz="5400" noProof="0" dirty="0">
              <a:solidFill>
                <a:schemeClr val="tx1"/>
              </a:solidFill>
              <a:latin typeface="Calibri"/>
              <a:cs typeface="Calibri"/>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D4F4C63B-F3CC-342D-7E4B-5567756F6E31}"/>
              </a:ext>
            </a:extLst>
          </p:cNvPr>
          <p:cNvPicPr>
            <a:picLocks noChangeAspect="1"/>
          </p:cNvPicPr>
          <p:nvPr/>
        </p:nvPicPr>
        <p:blipFill>
          <a:blip r:embed="rId3"/>
          <a:stretch>
            <a:fillRect/>
          </a:stretch>
        </p:blipFill>
        <p:spPr>
          <a:xfrm>
            <a:off x="10375846" y="123664"/>
            <a:ext cx="1506392" cy="386604"/>
          </a:xfrm>
          <a:prstGeom prst="rect">
            <a:avLst/>
          </a:prstGeom>
        </p:spPr>
      </p:pic>
    </p:spTree>
    <p:extLst>
      <p:ext uri="{BB962C8B-B14F-4D97-AF65-F5344CB8AC3E}">
        <p14:creationId xmlns:p14="http://schemas.microsoft.com/office/powerpoint/2010/main" val="3759900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662941" y="959226"/>
            <a:ext cx="6372860" cy="4351200"/>
          </a:xfrm>
        </p:spPr>
        <p:txBody>
          <a:bodyPr/>
          <a:lstStyle/>
          <a:p>
            <a:pPr marL="114300" indent="0">
              <a:buNone/>
            </a:pPr>
            <a:r>
              <a:rPr lang="en-GB" sz="3600" noProof="0" dirty="0">
                <a:solidFill>
                  <a:schemeClr val="tx1"/>
                </a:solidFill>
                <a:latin typeface="Calibri" panose="020F0502020204030204" pitchFamily="34" charset="0"/>
                <a:cs typeface="Calibri" panose="020F0502020204030204" pitchFamily="34" charset="0"/>
              </a:rPr>
              <a:t>Provocations as critical encounters</a:t>
            </a:r>
          </a:p>
          <a:p>
            <a:pPr marL="114300" indent="0">
              <a:buNone/>
            </a:pPr>
            <a:endParaRPr lang="en-GB" sz="3200" noProof="0" dirty="0">
              <a:solidFill>
                <a:schemeClr val="tx1"/>
              </a:solidFill>
              <a:latin typeface="Calibri" panose="020F0502020204030204" pitchFamily="34" charset="0"/>
              <a:cs typeface="Calibri" panose="020F0502020204030204" pitchFamily="34" charset="0"/>
            </a:endParaRPr>
          </a:p>
          <a:p>
            <a:pPr marL="114300" indent="0">
              <a:buNone/>
            </a:pPr>
            <a:endParaRPr lang="en-GB" sz="3200" noProof="0" dirty="0">
              <a:solidFill>
                <a:schemeClr val="tx1"/>
              </a:solidFill>
              <a:latin typeface="Calibri" panose="020F0502020204030204" pitchFamily="34" charset="0"/>
              <a:cs typeface="Calibri" panose="020F0502020204030204" pitchFamily="34" charset="0"/>
            </a:endParaRPr>
          </a:p>
          <a:p>
            <a:pPr marL="114300" indent="0">
              <a:buNone/>
            </a:pPr>
            <a:r>
              <a:rPr lang="en-GB" sz="2800" noProof="0" dirty="0">
                <a:solidFill>
                  <a:schemeClr val="tx1"/>
                </a:solidFill>
                <a:latin typeface="Calibri" panose="020F0502020204030204" pitchFamily="34" charset="0"/>
                <a:cs typeface="Calibri" panose="020F0502020204030204" pitchFamily="34" charset="0"/>
              </a:rPr>
              <a:t>... provocation has for centuries proven a powerful means for artists and activists to challenge what we take for granted …</a:t>
            </a:r>
          </a:p>
          <a:p>
            <a:pPr marL="114300" indent="0">
              <a:buNone/>
            </a:pPr>
            <a:endParaRPr lang="en-GB" sz="2800" noProof="0" dirty="0">
              <a:solidFill>
                <a:schemeClr val="tx1"/>
              </a:solidFill>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47DF7596-22DA-F8EC-ED96-EB6A6A48EE93}"/>
              </a:ext>
            </a:extLst>
          </p:cNvPr>
          <p:cNvPicPr>
            <a:picLocks noChangeAspect="1"/>
          </p:cNvPicPr>
          <p:nvPr/>
        </p:nvPicPr>
        <p:blipFill>
          <a:blip r:embed="rId3"/>
          <a:stretch>
            <a:fillRect/>
          </a:stretch>
        </p:blipFill>
        <p:spPr>
          <a:xfrm>
            <a:off x="10375846" y="123664"/>
            <a:ext cx="1506392" cy="386604"/>
          </a:xfrm>
          <a:prstGeom prst="rect">
            <a:avLst/>
          </a:prstGeom>
        </p:spPr>
      </p:pic>
      <p:pic>
        <p:nvPicPr>
          <p:cNvPr id="2" name="Picture 1">
            <a:extLst>
              <a:ext uri="{FF2B5EF4-FFF2-40B4-BE49-F238E27FC236}">
                <a16:creationId xmlns:a16="http://schemas.microsoft.com/office/drawing/2014/main" id="{F5A55084-64BE-AFD1-C53F-1080D03E2505}"/>
              </a:ext>
            </a:extLst>
          </p:cNvPr>
          <p:cNvPicPr>
            <a:picLocks noChangeAspect="1"/>
          </p:cNvPicPr>
          <p:nvPr/>
        </p:nvPicPr>
        <p:blipFill rotWithShape="1">
          <a:blip r:embed="rId4"/>
          <a:srcRect l="1706" r="12638"/>
          <a:stretch/>
        </p:blipFill>
        <p:spPr>
          <a:xfrm>
            <a:off x="7327846" y="832580"/>
            <a:ext cx="4380790" cy="5026563"/>
          </a:xfrm>
          <a:prstGeom prst="rect">
            <a:avLst/>
          </a:prstGeom>
        </p:spPr>
      </p:pic>
      <p:sp>
        <p:nvSpPr>
          <p:cNvPr id="6" name="TextBox 5">
            <a:extLst>
              <a:ext uri="{FF2B5EF4-FFF2-40B4-BE49-F238E27FC236}">
                <a16:creationId xmlns:a16="http://schemas.microsoft.com/office/drawing/2014/main" id="{85478A65-769A-3100-8AEC-61A9B0747575}"/>
              </a:ext>
            </a:extLst>
          </p:cNvPr>
          <p:cNvSpPr txBox="1"/>
          <p:nvPr/>
        </p:nvSpPr>
        <p:spPr>
          <a:xfrm>
            <a:off x="7327846" y="6027003"/>
            <a:ext cx="4229100" cy="830997"/>
          </a:xfrm>
          <a:prstGeom prst="rect">
            <a:avLst/>
          </a:prstGeom>
          <a:noFill/>
        </p:spPr>
        <p:txBody>
          <a:bodyPr wrap="square">
            <a:spAutoFit/>
          </a:bodyPr>
          <a:lstStyle/>
          <a:p>
            <a:r>
              <a:rPr lang="en-GB" sz="1200" noProof="0" dirty="0">
                <a:latin typeface="Calibri" panose="020F0502020204030204" pitchFamily="34" charset="0"/>
                <a:cs typeface="Calibri" panose="020F0502020204030204" pitchFamily="34" charset="0"/>
                <a:hlinkClick r:id="rId5"/>
              </a:rPr>
              <a:t>https://www.smh.com.au/world/europe/jens-was-loaned-115-000-to-use-in-an-exhibit-instead-he-kept-the-cash-and-called-that-art-20210929-p58vlh.html</a:t>
            </a:r>
            <a:endParaRPr lang="en-GB" sz="1200" noProof="0" dirty="0">
              <a:latin typeface="Calibri" panose="020F0502020204030204" pitchFamily="34" charset="0"/>
              <a:cs typeface="Calibri" panose="020F0502020204030204" pitchFamily="34" charset="0"/>
            </a:endParaRPr>
          </a:p>
          <a:p>
            <a:endParaRPr lang="en-GB" sz="1200" noProof="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62B5F4E-7A74-0C18-0C07-089BA0769F11}"/>
              </a:ext>
            </a:extLst>
          </p:cNvPr>
          <p:cNvSpPr txBox="1"/>
          <p:nvPr/>
        </p:nvSpPr>
        <p:spPr>
          <a:xfrm>
            <a:off x="1476096" y="4680630"/>
            <a:ext cx="5259984" cy="523220"/>
          </a:xfrm>
          <a:prstGeom prst="rect">
            <a:avLst/>
          </a:prstGeom>
          <a:noFill/>
        </p:spPr>
        <p:txBody>
          <a:bodyPr wrap="square">
            <a:spAutoFit/>
          </a:bodyPr>
          <a:lstStyle/>
          <a:p>
            <a:r>
              <a:rPr lang="en-GB" noProof="0" dirty="0">
                <a:latin typeface="Calibri" panose="020F0502020204030204" pitchFamily="34" charset="0"/>
                <a:cs typeface="Calibri" panose="020F0502020204030204" pitchFamily="34" charset="0"/>
              </a:rPr>
              <a:t>Critical Design and Critical Theory: The Challenge of Designing for Provocation (</a:t>
            </a:r>
            <a:r>
              <a:rPr lang="en-GB" noProof="0" dirty="0" err="1">
                <a:latin typeface="Calibri" panose="020F0502020204030204" pitchFamily="34" charset="0"/>
                <a:cs typeface="Calibri" panose="020F0502020204030204" pitchFamily="34" charset="0"/>
              </a:rPr>
              <a:t>Bardzell</a:t>
            </a:r>
            <a:r>
              <a:rPr lang="en-GB" noProof="0" dirty="0">
                <a:latin typeface="Calibri" panose="020F0502020204030204" pitchFamily="34" charset="0"/>
                <a:cs typeface="Calibri" panose="020F0502020204030204" pitchFamily="34" charset="0"/>
              </a:rPr>
              <a:t> et al., 2012)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6"/>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6E0C358F-F65F-E242-ACE6-4D3E98081FA0}"/>
              </a:ext>
            </a:extLst>
          </p:cNvPr>
          <p:cNvSpPr>
            <a:spLocks noGrp="1"/>
          </p:cNvSpPr>
          <p:nvPr>
            <p:ph type="body" idx="1"/>
          </p:nvPr>
        </p:nvSpPr>
        <p:spPr>
          <a:xfrm>
            <a:off x="782075" y="1067226"/>
            <a:ext cx="10058700" cy="4351200"/>
          </a:xfrm>
        </p:spPr>
        <p:txBody>
          <a:bodyPr/>
          <a:lstStyle/>
          <a:p>
            <a:pPr marL="114300" indent="0">
              <a:buNone/>
            </a:pPr>
            <a:r>
              <a:rPr lang="en-GB" sz="3600" noProof="0" dirty="0">
                <a:solidFill>
                  <a:schemeClr val="tx1"/>
                </a:solidFill>
                <a:latin typeface="Calibri" panose="020F0502020204030204" pitchFamily="34" charset="0"/>
                <a:cs typeface="Calibri" panose="020F0502020204030204" pitchFamily="34" charset="0"/>
              </a:rPr>
              <a:t>Provocations in design</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gn="ctr">
              <a:lnSpc>
                <a:spcPct val="100000"/>
              </a:lnSpc>
              <a:buNone/>
            </a:pPr>
            <a:r>
              <a:rPr lang="en-GB" sz="2800" noProof="0" dirty="0">
                <a:solidFill>
                  <a:schemeClr val="tx1"/>
                </a:solidFill>
                <a:latin typeface="Calibri" panose="020F0502020204030204" pitchFamily="34" charset="0"/>
                <a:cs typeface="Calibri" panose="020F0502020204030204" pitchFamily="34" charset="0"/>
              </a:rPr>
              <a:t>“… to promote critical engagement and reactions from participants, including around subject matters that are hard to articulate or envision…”</a:t>
            </a: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369DA9A-9C76-1796-305D-D90421DA8759}"/>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0217E7BD-ACFD-D5B6-873E-3B6C5F907229}"/>
              </a:ext>
            </a:extLst>
          </p:cNvPr>
          <p:cNvSpPr txBox="1"/>
          <p:nvPr/>
        </p:nvSpPr>
        <p:spPr>
          <a:xfrm>
            <a:off x="5350866" y="4337730"/>
            <a:ext cx="5259984" cy="523220"/>
          </a:xfrm>
          <a:prstGeom prst="rect">
            <a:avLst/>
          </a:prstGeom>
          <a:noFill/>
        </p:spPr>
        <p:txBody>
          <a:bodyPr wrap="square">
            <a:spAutoFit/>
          </a:bodyPr>
          <a:lstStyle/>
          <a:p>
            <a:r>
              <a:rPr lang="en-GB" noProof="0" dirty="0">
                <a:latin typeface="Calibri" panose="020F0502020204030204" pitchFamily="34" charset="0"/>
                <a:cs typeface="Calibri" panose="020F0502020204030204" pitchFamily="34" charset="0"/>
              </a:rPr>
              <a:t>Provocative design for unprovocative designers: Strategies for triggering personal dilemmas. (</a:t>
            </a:r>
            <a:r>
              <a:rPr lang="en-GB" noProof="0" dirty="0" err="1">
                <a:latin typeface="Calibri" panose="020F0502020204030204" pitchFamily="34" charset="0"/>
                <a:cs typeface="Calibri" panose="020F0502020204030204" pitchFamily="34" charset="0"/>
              </a:rPr>
              <a:t>Ozkaramanli</a:t>
            </a:r>
            <a:r>
              <a:rPr lang="en-GB" noProof="0" dirty="0">
                <a:latin typeface="Calibri" panose="020F0502020204030204" pitchFamily="34" charset="0"/>
                <a:cs typeface="Calibri" panose="020F0502020204030204" pitchFamily="34" charset="0"/>
              </a:rPr>
              <a:t> &amp; </a:t>
            </a:r>
            <a:r>
              <a:rPr lang="en-GB" noProof="0" dirty="0" err="1">
                <a:latin typeface="Calibri" panose="020F0502020204030204" pitchFamily="34" charset="0"/>
                <a:cs typeface="Calibri" panose="020F0502020204030204" pitchFamily="34" charset="0"/>
              </a:rPr>
              <a:t>Desmet</a:t>
            </a:r>
            <a:r>
              <a:rPr lang="en-GB" noProof="0" dirty="0">
                <a:latin typeface="Calibri" panose="020F0502020204030204" pitchFamily="34" charset="0"/>
                <a:cs typeface="Calibri" panose="020F0502020204030204" pitchFamily="34" charset="0"/>
              </a:rPr>
              <a:t>, 2016)</a:t>
            </a:r>
          </a:p>
        </p:txBody>
      </p:sp>
    </p:spTree>
    <p:extLst>
      <p:ext uri="{BB962C8B-B14F-4D97-AF65-F5344CB8AC3E}">
        <p14:creationId xmlns:p14="http://schemas.microsoft.com/office/powerpoint/2010/main" val="349609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A9BF039-4084-9109-27E7-AA16ECD023C0}"/>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4EB5304A-DE3F-9D37-D94F-8E98A379D9CB}"/>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2C835330-2410-2A49-9FC0-787178CEC4C3}"/>
              </a:ext>
            </a:extLst>
          </p:cNvPr>
          <p:cNvSpPr>
            <a:spLocks noGrp="1"/>
          </p:cNvSpPr>
          <p:nvPr>
            <p:ph type="body" idx="1"/>
          </p:nvPr>
        </p:nvSpPr>
        <p:spPr>
          <a:xfrm>
            <a:off x="782075" y="1067226"/>
            <a:ext cx="10058700" cy="4351200"/>
          </a:xfrm>
        </p:spPr>
        <p:txBody>
          <a:bodyPr/>
          <a:lstStyle/>
          <a:p>
            <a:pPr marL="114300" indent="0">
              <a:buNone/>
            </a:pPr>
            <a:r>
              <a:rPr lang="en-GB" sz="3600" b="1" noProof="0" dirty="0">
                <a:solidFill>
                  <a:srgbClr val="EC008C"/>
                </a:solidFill>
                <a:latin typeface="Calibri" panose="020F0502020204030204" pitchFamily="34" charset="0"/>
                <a:cs typeface="Calibri" panose="020F0502020204030204" pitchFamily="34" charset="0"/>
              </a:rPr>
              <a:t>Why</a:t>
            </a:r>
            <a:r>
              <a:rPr lang="en-GB" sz="3600" noProof="0" dirty="0">
                <a:solidFill>
                  <a:schemeClr val="tx1"/>
                </a:solidFill>
                <a:latin typeface="Calibri" panose="020F0502020204030204" pitchFamily="34" charset="0"/>
                <a:cs typeface="Calibri" panose="020F0502020204030204" pitchFamily="34" charset="0"/>
              </a:rPr>
              <a:t> Provocations in design</a:t>
            </a:r>
          </a:p>
          <a:p>
            <a:endParaRPr lang="en-GB" b="0" i="0" noProof="0" dirty="0">
              <a:solidFill>
                <a:schemeClr val="tx1"/>
              </a:solidFill>
              <a:effectLst/>
              <a:latin typeface="Calibri" panose="020F0502020204030204" pitchFamily="34" charset="0"/>
              <a:cs typeface="Calibri" panose="020F0502020204030204" pitchFamily="34" charset="0"/>
            </a:endParaRPr>
          </a:p>
          <a:p>
            <a:r>
              <a:rPr lang="en-GB" sz="2400" b="0" i="0" noProof="0" dirty="0">
                <a:solidFill>
                  <a:schemeClr val="tx1"/>
                </a:solidFill>
                <a:effectLst/>
                <a:latin typeface="Calibri" panose="020F0502020204030204" pitchFamily="34" charset="0"/>
                <a:cs typeface="Calibri" panose="020F0502020204030204" pitchFamily="34" charset="0"/>
              </a:rPr>
              <a:t>…. help </a:t>
            </a:r>
            <a:r>
              <a:rPr lang="en-GB" sz="2400" b="1" i="0" noProof="0" dirty="0">
                <a:solidFill>
                  <a:schemeClr val="tx1"/>
                </a:solidFill>
                <a:effectLst/>
                <a:latin typeface="Calibri" panose="020F0502020204030204" pitchFamily="34" charset="0"/>
                <a:cs typeface="Calibri" panose="020F0502020204030204" pitchFamily="34" charset="0"/>
              </a:rPr>
              <a:t>explore</a:t>
            </a:r>
            <a:r>
              <a:rPr lang="en-GB" sz="2400" b="0" i="0" noProof="0" dirty="0">
                <a:solidFill>
                  <a:schemeClr val="tx1"/>
                </a:solidFill>
                <a:effectLst/>
                <a:latin typeface="Calibri" panose="020F0502020204030204" pitchFamily="34" charset="0"/>
                <a:cs typeface="Calibri" panose="020F0502020204030204" pitchFamily="34" charset="0"/>
              </a:rPr>
              <a:t> complex topics (e.g., sustainability, more-than-human perspectives)</a:t>
            </a:r>
          </a:p>
          <a:p>
            <a:r>
              <a:rPr lang="en-GB" sz="2400" b="1" i="0" noProof="0" dirty="0">
                <a:solidFill>
                  <a:schemeClr val="tx1"/>
                </a:solidFill>
                <a:effectLst/>
                <a:latin typeface="Calibri" panose="020F0502020204030204" pitchFamily="34" charset="0"/>
                <a:cs typeface="Calibri" panose="020F0502020204030204" pitchFamily="34" charset="0"/>
              </a:rPr>
              <a:t>challenge</a:t>
            </a:r>
            <a:r>
              <a:rPr lang="en-GB" sz="2400" b="0" i="0" noProof="0" dirty="0">
                <a:solidFill>
                  <a:schemeClr val="tx1"/>
                </a:solidFill>
                <a:effectLst/>
                <a:latin typeface="Calibri" panose="020F0502020204030204" pitchFamily="34" charset="0"/>
                <a:cs typeface="Calibri" panose="020F0502020204030204" pitchFamily="34" charset="0"/>
              </a:rPr>
              <a:t> and disrupt existing social and cultural norms by articulating topics seen as taboo</a:t>
            </a:r>
          </a:p>
          <a:p>
            <a:r>
              <a:rPr lang="en-GB" sz="2400" b="1" i="0" noProof="0" dirty="0">
                <a:solidFill>
                  <a:schemeClr val="tx1"/>
                </a:solidFill>
                <a:effectLst/>
                <a:latin typeface="Calibri" panose="020F0502020204030204" pitchFamily="34" charset="0"/>
                <a:cs typeface="Calibri" panose="020F0502020204030204" pitchFamily="34" charset="0"/>
              </a:rPr>
              <a:t>promote</a:t>
            </a:r>
            <a:r>
              <a:rPr lang="en-GB" sz="2400" b="0" i="0" noProof="0" dirty="0">
                <a:solidFill>
                  <a:schemeClr val="tx1"/>
                </a:solidFill>
                <a:effectLst/>
                <a:latin typeface="Calibri" panose="020F0502020204030204" pitchFamily="34" charset="0"/>
                <a:cs typeface="Calibri" panose="020F0502020204030204" pitchFamily="34" charset="0"/>
              </a:rPr>
              <a:t> debate around design ideas within a design team</a:t>
            </a:r>
          </a:p>
          <a:p>
            <a:r>
              <a:rPr lang="en-GB" sz="2400" b="0" i="0" noProof="0" dirty="0">
                <a:solidFill>
                  <a:schemeClr val="tx1"/>
                </a:solidFill>
                <a:effectLst/>
                <a:latin typeface="Calibri" panose="020F0502020204030204" pitchFamily="34" charset="0"/>
                <a:cs typeface="Calibri" panose="020F0502020204030204" pitchFamily="34" charset="0"/>
              </a:rPr>
              <a:t>help </a:t>
            </a:r>
            <a:r>
              <a:rPr lang="en-GB" sz="2400" b="1" i="0" noProof="0" dirty="0">
                <a:solidFill>
                  <a:schemeClr val="tx1"/>
                </a:solidFill>
                <a:effectLst/>
                <a:latin typeface="Calibri" panose="020F0502020204030204" pitchFamily="34" charset="0"/>
                <a:cs typeface="Calibri" panose="020F0502020204030204" pitchFamily="34" charset="0"/>
              </a:rPr>
              <a:t>generate</a:t>
            </a:r>
            <a:r>
              <a:rPr lang="en-GB" sz="2400" b="0" i="0" noProof="0" dirty="0">
                <a:solidFill>
                  <a:schemeClr val="tx1"/>
                </a:solidFill>
                <a:effectLst/>
                <a:latin typeface="Calibri" panose="020F0502020204030204" pitchFamily="34" charset="0"/>
                <a:cs typeface="Calibri" panose="020F0502020204030204" pitchFamily="34" charset="0"/>
              </a:rPr>
              <a:t> new ideas</a:t>
            </a: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endParaRPr lang="en-GB" sz="2400" noProof="0" dirty="0">
              <a:solidFill>
                <a:schemeClr val="tx1"/>
              </a:solidFill>
              <a:latin typeface="Calibri" panose="020F0502020204030204" pitchFamily="34" charset="0"/>
              <a:cs typeface="Calibri" panose="020F0502020204030204" pitchFamily="34" charset="0"/>
            </a:endParaRP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2A50903-ED1E-A9F7-5B17-AFBB34DD7B78}"/>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7471C831-6262-B195-08E9-28118779ADD1}"/>
              </a:ext>
            </a:extLst>
          </p:cNvPr>
          <p:cNvSpPr txBox="1"/>
          <p:nvPr/>
        </p:nvSpPr>
        <p:spPr>
          <a:xfrm>
            <a:off x="8441728" y="5926025"/>
            <a:ext cx="3118094" cy="307777"/>
          </a:xfrm>
          <a:prstGeom prst="rect">
            <a:avLst/>
          </a:prstGeom>
          <a:noFill/>
        </p:spPr>
        <p:txBody>
          <a:bodyPr wrap="square">
            <a:spAutoFit/>
          </a:bodyPr>
          <a:lstStyle/>
          <a:p>
            <a:r>
              <a:rPr lang="en-GB" noProof="0" dirty="0">
                <a:latin typeface="Calibri" panose="020F0502020204030204" pitchFamily="34" charset="0"/>
                <a:cs typeface="Calibri" panose="020F0502020204030204" pitchFamily="34" charset="0"/>
              </a:rPr>
              <a:t>Playing with Provocations (</a:t>
            </a:r>
            <a:r>
              <a:rPr lang="en-GB" dirty="0">
                <a:latin typeface="Calibri" panose="020F0502020204030204" pitchFamily="34" charset="0"/>
                <a:cs typeface="Calibri" panose="020F0502020204030204" pitchFamily="34" charset="0"/>
              </a:rPr>
              <a:t>Vines</a:t>
            </a:r>
            <a:r>
              <a:rPr lang="en-GB" noProof="0" dirty="0">
                <a:latin typeface="Calibri" panose="020F0502020204030204" pitchFamily="34" charset="0"/>
                <a:cs typeface="Calibri" panose="020F0502020204030204" pitchFamily="34" charset="0"/>
              </a:rPr>
              <a:t>, 2016).</a:t>
            </a:r>
          </a:p>
        </p:txBody>
      </p:sp>
    </p:spTree>
    <p:extLst>
      <p:ext uri="{BB962C8B-B14F-4D97-AF65-F5344CB8AC3E}">
        <p14:creationId xmlns:p14="http://schemas.microsoft.com/office/powerpoint/2010/main" val="432969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25EC706-AAF3-979C-0BEC-89269DA3F2ED}"/>
            </a:ext>
          </a:extLst>
        </p:cNvPr>
        <p:cNvGrpSpPr/>
        <p:nvPr/>
      </p:nvGrpSpPr>
      <p:grpSpPr>
        <a:xfrm>
          <a:off x="0" y="0"/>
          <a:ext cx="0" cy="0"/>
          <a:chOff x="0" y="0"/>
          <a:chExt cx="0" cy="0"/>
        </a:xfrm>
      </p:grpSpPr>
      <p:sp>
        <p:nvSpPr>
          <p:cNvPr id="81" name="Google Shape;81;p16">
            <a:extLst>
              <a:ext uri="{FF2B5EF4-FFF2-40B4-BE49-F238E27FC236}">
                <a16:creationId xmlns:a16="http://schemas.microsoft.com/office/drawing/2014/main" id="{3A708EF4-E5D1-4620-E39D-1BD615188401}"/>
              </a:ext>
            </a:extLst>
          </p:cNvPr>
          <p:cNvSpPr/>
          <p:nvPr/>
        </p:nvSpPr>
        <p:spPr>
          <a:xfrm>
            <a:off x="2114075" y="1280512"/>
            <a:ext cx="7886700" cy="41307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GB" sz="1400" b="0" i="0" u="none" strike="noStrike" cap="none" noProof="0" dirty="0">
              <a:solidFill>
                <a:srgbClr val="000000"/>
              </a:solidFill>
              <a:latin typeface="Arial"/>
              <a:ea typeface="Arial"/>
              <a:cs typeface="Arial"/>
              <a:sym typeface="Arial"/>
            </a:endParaRPr>
          </a:p>
        </p:txBody>
      </p:sp>
      <p:sp>
        <p:nvSpPr>
          <p:cNvPr id="3" name="Platshållare för text 2">
            <a:extLst>
              <a:ext uri="{FF2B5EF4-FFF2-40B4-BE49-F238E27FC236}">
                <a16:creationId xmlns:a16="http://schemas.microsoft.com/office/drawing/2014/main" id="{3574A130-451E-765B-C2BD-6DABA1DD2224}"/>
              </a:ext>
            </a:extLst>
          </p:cNvPr>
          <p:cNvSpPr>
            <a:spLocks noGrp="1"/>
          </p:cNvSpPr>
          <p:nvPr>
            <p:ph type="body" idx="1"/>
          </p:nvPr>
        </p:nvSpPr>
        <p:spPr>
          <a:xfrm>
            <a:off x="782075" y="1067226"/>
            <a:ext cx="10058700" cy="4351200"/>
          </a:xfrm>
        </p:spPr>
        <p:txBody>
          <a:bodyPr/>
          <a:lstStyle/>
          <a:p>
            <a:pPr marL="114300" indent="0">
              <a:buNone/>
            </a:pPr>
            <a:r>
              <a:rPr lang="en-GB" sz="3600" noProof="0" dirty="0" err="1">
                <a:solidFill>
                  <a:schemeClr val="tx1"/>
                </a:solidFill>
                <a:latin typeface="Calibri" panose="020F0502020204030204" pitchFamily="34" charset="0"/>
                <a:cs typeface="Calibri" panose="020F0502020204030204" pitchFamily="34" charset="0"/>
              </a:rPr>
              <a:t>Provotypes</a:t>
            </a:r>
            <a:r>
              <a:rPr lang="en-GB" sz="3600" noProof="0" dirty="0">
                <a:solidFill>
                  <a:schemeClr val="tx1"/>
                </a:solidFill>
                <a:latin typeface="Calibri" panose="020F0502020204030204" pitchFamily="34" charset="0"/>
                <a:cs typeface="Calibri" panose="020F0502020204030204" pitchFamily="34" charset="0"/>
              </a:rPr>
              <a:t> (</a:t>
            </a:r>
            <a:r>
              <a:rPr lang="en-GB" sz="3600" noProof="0" dirty="0" err="1">
                <a:solidFill>
                  <a:schemeClr val="tx1"/>
                </a:solidFill>
                <a:latin typeface="Calibri" panose="020F0502020204030204" pitchFamily="34" charset="0"/>
                <a:cs typeface="Calibri" panose="020F0502020204030204" pitchFamily="34" charset="0"/>
              </a:rPr>
              <a:t>designerly</a:t>
            </a:r>
            <a:r>
              <a:rPr lang="en-GB" sz="3600" noProof="0" dirty="0">
                <a:solidFill>
                  <a:schemeClr val="tx1"/>
                </a:solidFill>
                <a:latin typeface="Calibri" panose="020F0502020204030204" pitchFamily="34" charset="0"/>
                <a:cs typeface="Calibri" panose="020F0502020204030204" pitchFamily="34" charset="0"/>
              </a:rPr>
              <a:t> artefacts)</a:t>
            </a:r>
          </a:p>
          <a:p>
            <a:pPr marL="114300" indent="0">
              <a:buNone/>
            </a:pPr>
            <a:endParaRPr lang="en-GB" sz="3600" b="0" i="0" dirty="0">
              <a:solidFill>
                <a:schemeClr val="tx1"/>
              </a:solidFill>
              <a:effectLst/>
              <a:latin typeface="Calibri" panose="020F0502020204030204" pitchFamily="34" charset="0"/>
              <a:cs typeface="Calibri" panose="020F0502020204030204" pitchFamily="34" charset="0"/>
            </a:endParaRPr>
          </a:p>
          <a:p>
            <a:pPr marL="114300" indent="0">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r>
              <a:rPr lang="en-GB" sz="2400" b="0" i="0" noProof="0" dirty="0">
                <a:solidFill>
                  <a:schemeClr val="tx1"/>
                </a:solidFill>
                <a:effectLst/>
                <a:latin typeface="Calibri" panose="020F0502020204030204" pitchFamily="34" charset="0"/>
                <a:cs typeface="Calibri" panose="020F0502020204030204" pitchFamily="34" charset="0"/>
              </a:rPr>
              <a:t>…. </a:t>
            </a:r>
            <a:r>
              <a:rPr lang="en-GB" sz="2400" dirty="0">
                <a:solidFill>
                  <a:schemeClr val="tx1"/>
                </a:solidFill>
                <a:latin typeface="Calibri" panose="020F0502020204030204" pitchFamily="34" charset="0"/>
                <a:cs typeface="Calibri" panose="020F0502020204030204" pitchFamily="34" charset="0"/>
              </a:rPr>
              <a:t>a </a:t>
            </a:r>
            <a:r>
              <a:rPr lang="en-GB" sz="2400" b="1" i="1" noProof="0" dirty="0" err="1">
                <a:solidFill>
                  <a:srgbClr val="EC008C"/>
                </a:solidFill>
                <a:effectLst/>
                <a:latin typeface="Calibri" panose="020F0502020204030204" pitchFamily="34" charset="0"/>
                <a:cs typeface="Calibri" panose="020F0502020204030204" pitchFamily="34" charset="0"/>
              </a:rPr>
              <a:t>pro</a:t>
            </a:r>
            <a:r>
              <a:rPr lang="en-GB" sz="2400" b="1" i="1" u="sng" noProof="0" dirty="0" err="1">
                <a:solidFill>
                  <a:srgbClr val="EC008C"/>
                </a:solidFill>
                <a:effectLst/>
                <a:latin typeface="Calibri" panose="020F0502020204030204" pitchFamily="34" charset="0"/>
                <a:cs typeface="Calibri" panose="020F0502020204030204" pitchFamily="34" charset="0"/>
              </a:rPr>
              <a:t>v</a:t>
            </a:r>
            <a:r>
              <a:rPr lang="en-GB" sz="2400" b="1" i="1" noProof="0" dirty="0" err="1">
                <a:solidFill>
                  <a:srgbClr val="EC008C"/>
                </a:solidFill>
                <a:effectLst/>
                <a:latin typeface="Calibri" panose="020F0502020204030204" pitchFamily="34" charset="0"/>
                <a:cs typeface="Calibri" panose="020F0502020204030204" pitchFamily="34" charset="0"/>
              </a:rPr>
              <a:t>otype</a:t>
            </a:r>
            <a:r>
              <a:rPr lang="en-GB" sz="2400" b="0" i="0" noProof="0" dirty="0">
                <a:solidFill>
                  <a:schemeClr val="tx1"/>
                </a:solidFill>
                <a:effectLst/>
                <a:latin typeface="Calibri" panose="020F0502020204030204" pitchFamily="34" charset="0"/>
                <a:cs typeface="Calibri" panose="020F0502020204030204" pitchFamily="34" charset="0"/>
              </a:rPr>
              <a:t> (from </a:t>
            </a:r>
            <a:r>
              <a:rPr lang="en-GB" sz="2400" i="1" dirty="0">
                <a:solidFill>
                  <a:schemeClr val="tx1"/>
                </a:solidFill>
                <a:latin typeface="Calibri" panose="020F0502020204030204" pitchFamily="34" charset="0"/>
                <a:cs typeface="Calibri" panose="020F0502020204030204" pitchFamily="34" charset="0"/>
              </a:rPr>
              <a:t>"</a:t>
            </a:r>
            <a:r>
              <a:rPr lang="en-GB" sz="2400" b="0" i="0" noProof="0" dirty="0">
                <a:solidFill>
                  <a:schemeClr val="tx1"/>
                </a:solidFill>
                <a:effectLst/>
                <a:latin typeface="Calibri" panose="020F0502020204030204" pitchFamily="34" charset="0"/>
                <a:cs typeface="Calibri" panose="020F0502020204030204" pitchFamily="34" charset="0"/>
              </a:rPr>
              <a:t>provocation</a:t>
            </a:r>
            <a:r>
              <a:rPr lang="en-GB" sz="2400" i="1" dirty="0">
                <a:solidFill>
                  <a:schemeClr val="tx1"/>
                </a:solidFill>
                <a:latin typeface="Calibri" panose="020F0502020204030204" pitchFamily="34" charset="0"/>
                <a:cs typeface="Calibri" panose="020F0502020204030204" pitchFamily="34" charset="0"/>
              </a:rPr>
              <a:t>"</a:t>
            </a:r>
            <a:r>
              <a:rPr lang="en-GB" sz="2400" b="0" i="0" noProof="0" dirty="0">
                <a:solidFill>
                  <a:schemeClr val="tx1"/>
                </a:solidFill>
                <a:effectLst/>
                <a:latin typeface="Calibri" panose="020F0502020204030204" pitchFamily="34" charset="0"/>
                <a:cs typeface="Calibri" panose="020F0502020204030204" pitchFamily="34" charset="0"/>
              </a:rPr>
              <a:t> and </a:t>
            </a:r>
            <a:r>
              <a:rPr lang="en-GB" sz="2400" i="1" dirty="0">
                <a:solidFill>
                  <a:schemeClr val="tx1"/>
                </a:solidFill>
                <a:latin typeface="Calibri" panose="020F0502020204030204" pitchFamily="34" charset="0"/>
                <a:cs typeface="Calibri" panose="020F0502020204030204" pitchFamily="34" charset="0"/>
              </a:rPr>
              <a:t>"</a:t>
            </a:r>
            <a:r>
              <a:rPr lang="en-GB" sz="2400" b="0" i="0" noProof="0" dirty="0">
                <a:solidFill>
                  <a:schemeClr val="tx1"/>
                </a:solidFill>
                <a:effectLst/>
                <a:latin typeface="Calibri" panose="020F0502020204030204" pitchFamily="34" charset="0"/>
                <a:cs typeface="Calibri" panose="020F0502020204030204" pitchFamily="34" charset="0"/>
              </a:rPr>
              <a:t>prototype</a:t>
            </a:r>
            <a:r>
              <a:rPr lang="en-GB" sz="2400" i="1" dirty="0">
                <a:solidFill>
                  <a:schemeClr val="tx1"/>
                </a:solidFill>
                <a:latin typeface="Calibri" panose="020F0502020204030204" pitchFamily="34" charset="0"/>
                <a:cs typeface="Calibri" panose="020F0502020204030204" pitchFamily="34" charset="0"/>
              </a:rPr>
              <a:t>"</a:t>
            </a:r>
            <a:r>
              <a:rPr lang="en-GB" sz="2400" b="0" i="0" noProof="0" dirty="0">
                <a:solidFill>
                  <a:schemeClr val="tx1"/>
                </a:solidFill>
                <a:effectLst/>
                <a:latin typeface="Calibri" panose="020F0502020204030204" pitchFamily="34" charset="0"/>
                <a:cs typeface="Calibri" panose="020F0502020204030204" pitchFamily="34" charset="0"/>
              </a:rPr>
              <a:t>) is a tangible or intangible </a:t>
            </a:r>
            <a:r>
              <a:rPr lang="en-GB" sz="2400" b="1" i="0" noProof="0" dirty="0">
                <a:solidFill>
                  <a:schemeClr val="tx1"/>
                </a:solidFill>
                <a:effectLst/>
                <a:latin typeface="Calibri" panose="020F0502020204030204" pitchFamily="34" charset="0"/>
                <a:cs typeface="Calibri" panose="020F0502020204030204" pitchFamily="34" charset="0"/>
              </a:rPr>
              <a:t>design artefact </a:t>
            </a:r>
            <a:r>
              <a:rPr lang="en-GB" sz="2400" b="0" i="0" noProof="0" dirty="0">
                <a:solidFill>
                  <a:schemeClr val="tx1"/>
                </a:solidFill>
                <a:effectLst/>
                <a:latin typeface="Calibri" panose="020F0502020204030204" pitchFamily="34" charset="0"/>
                <a:cs typeface="Calibri" panose="020F0502020204030204" pitchFamily="34" charset="0"/>
              </a:rPr>
              <a:t>aimed at provoking discussions and reflections among different users and stakeholders in a design project</a:t>
            </a: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lnSpc>
                <a:spcPct val="100000"/>
              </a:lnSpc>
              <a:buNone/>
            </a:pPr>
            <a:endParaRPr lang="en-GB" b="0" i="0" noProof="0" dirty="0">
              <a:solidFill>
                <a:schemeClr val="tx1"/>
              </a:solidFill>
              <a:effectLst/>
              <a:latin typeface="Calibri" panose="020F0502020204030204" pitchFamily="34" charset="0"/>
              <a:cs typeface="Calibri" panose="020F0502020204030204" pitchFamily="34" charset="0"/>
            </a:endParaRPr>
          </a:p>
          <a:p>
            <a:pPr marL="114300" indent="0">
              <a:buNone/>
            </a:pPr>
            <a:r>
              <a:rPr lang="en-GB" sz="2400" noProof="0" dirty="0">
                <a:solidFill>
                  <a:schemeClr val="tx1"/>
                </a:solidFill>
                <a:latin typeface="Calibri" panose="020F0502020204030204" pitchFamily="34" charset="0"/>
                <a:cs typeface="Calibri" panose="020F0502020204030204" pitchFamily="34" charset="0"/>
              </a:rPr>
              <a:t>… unlike </a:t>
            </a:r>
            <a:r>
              <a:rPr lang="en-GB" sz="2400" i="1" noProof="0" dirty="0">
                <a:solidFill>
                  <a:schemeClr val="tx1"/>
                </a:solidFill>
                <a:latin typeface="Calibri" panose="020F0502020204030204" pitchFamily="34" charset="0"/>
                <a:cs typeface="Calibri" panose="020F0502020204030204" pitchFamily="34" charset="0"/>
              </a:rPr>
              <a:t>pro</a:t>
            </a:r>
            <a:r>
              <a:rPr lang="en-GB" sz="2400" b="1" i="1" u="sng" noProof="0" dirty="0">
                <a:solidFill>
                  <a:schemeClr val="tx1"/>
                </a:solidFill>
                <a:latin typeface="Calibri" panose="020F0502020204030204" pitchFamily="34" charset="0"/>
                <a:cs typeface="Calibri" panose="020F0502020204030204" pitchFamily="34" charset="0"/>
              </a:rPr>
              <a:t>t</a:t>
            </a:r>
            <a:r>
              <a:rPr lang="en-GB" sz="2400" i="1" noProof="0" dirty="0">
                <a:solidFill>
                  <a:schemeClr val="tx1"/>
                </a:solidFill>
                <a:latin typeface="Calibri" panose="020F0502020204030204" pitchFamily="34" charset="0"/>
                <a:cs typeface="Calibri" panose="020F0502020204030204" pitchFamily="34" charset="0"/>
              </a:rPr>
              <a:t>otypes</a:t>
            </a:r>
            <a:r>
              <a:rPr lang="en-GB" sz="2400" noProof="0" dirty="0">
                <a:solidFill>
                  <a:schemeClr val="tx1"/>
                </a:solidFill>
                <a:latin typeface="Calibri" panose="020F0502020204030204" pitchFamily="34" charset="0"/>
                <a:cs typeface="Calibri" panose="020F0502020204030204" pitchFamily="34" charset="0"/>
              </a:rPr>
              <a:t> that focus on solving problems, </a:t>
            </a:r>
            <a:r>
              <a:rPr lang="en-GB" sz="2400" b="1" noProof="0" dirty="0" err="1">
                <a:solidFill>
                  <a:schemeClr val="tx1"/>
                </a:solidFill>
                <a:latin typeface="Calibri" panose="020F0502020204030204" pitchFamily="34" charset="0"/>
                <a:cs typeface="Calibri" panose="020F0502020204030204" pitchFamily="34" charset="0"/>
              </a:rPr>
              <a:t>provotypes</a:t>
            </a:r>
            <a:r>
              <a:rPr lang="en-GB" sz="2400" noProof="0" dirty="0">
                <a:solidFill>
                  <a:schemeClr val="tx1"/>
                </a:solidFill>
                <a:latin typeface="Calibri" panose="020F0502020204030204" pitchFamily="34" charset="0"/>
                <a:cs typeface="Calibri" panose="020F0502020204030204" pitchFamily="34" charset="0"/>
              </a:rPr>
              <a:t> explore potential (</a:t>
            </a:r>
            <a:r>
              <a:rPr lang="en-GB" sz="2400" b="1" noProof="0" dirty="0">
                <a:solidFill>
                  <a:schemeClr val="tx1"/>
                </a:solidFill>
                <a:latin typeface="Calibri" panose="020F0502020204030204" pitchFamily="34" charset="0"/>
                <a:cs typeface="Calibri" panose="020F0502020204030204" pitchFamily="34" charset="0"/>
              </a:rPr>
              <a:t>more-than-human)</a:t>
            </a:r>
            <a:r>
              <a:rPr lang="en-GB" sz="2400" noProof="0" dirty="0">
                <a:solidFill>
                  <a:schemeClr val="tx1"/>
                </a:solidFill>
                <a:latin typeface="Calibri" panose="020F0502020204030204" pitchFamily="34" charset="0"/>
                <a:cs typeface="Calibri" panose="020F0502020204030204" pitchFamily="34" charset="0"/>
              </a:rPr>
              <a:t> futures, challenge expectations, mediate concepts and ideas, and intervene in people’s everyday life</a:t>
            </a:r>
          </a:p>
          <a:p>
            <a:pPr lvl="1"/>
            <a:endParaRPr lang="en-GB" noProof="0" dirty="0">
              <a:solidFill>
                <a:schemeClr val="tx1"/>
              </a:solidFill>
              <a:latin typeface="Calibri" panose="020F0502020204030204" pitchFamily="34" charset="0"/>
              <a:cs typeface="Calibri" panose="020F0502020204030204" pitchFamily="34" charset="0"/>
            </a:endParaRPr>
          </a:p>
        </p:txBody>
      </p:sp>
      <p:pic>
        <p:nvPicPr>
          <p:cNvPr id="5" name="Bildobjekt 4" descr="En bild som visar Färggrann, konst, siluett&#10;&#10;Automatiskt genererad beskrivning">
            <a:extLst>
              <a:ext uri="{FF2B5EF4-FFF2-40B4-BE49-F238E27FC236}">
                <a16:creationId xmlns:a16="http://schemas.microsoft.com/office/drawing/2014/main" id="{B6383C2C-D5D8-91E9-08DF-CF17284BF7BD}"/>
              </a:ext>
            </a:extLst>
          </p:cNvPr>
          <p:cNvPicPr>
            <a:picLocks noChangeAspect="1"/>
          </p:cNvPicPr>
          <p:nvPr/>
        </p:nvPicPr>
        <p:blipFill>
          <a:blip r:embed="rId3"/>
          <a:stretch>
            <a:fillRect/>
          </a:stretch>
        </p:blipFill>
        <p:spPr>
          <a:xfrm>
            <a:off x="10375846" y="123664"/>
            <a:ext cx="1506392" cy="386604"/>
          </a:xfrm>
          <a:prstGeom prst="rect">
            <a:avLst/>
          </a:prstGeom>
        </p:spPr>
      </p:pic>
      <p:sp>
        <p:nvSpPr>
          <p:cNvPr id="2" name="TextBox 1">
            <a:extLst>
              <a:ext uri="{FF2B5EF4-FFF2-40B4-BE49-F238E27FC236}">
                <a16:creationId xmlns:a16="http://schemas.microsoft.com/office/drawing/2014/main" id="{4FF8147F-0A8C-D3F3-420B-9A79085AEC20}"/>
              </a:ext>
            </a:extLst>
          </p:cNvPr>
          <p:cNvSpPr txBox="1"/>
          <p:nvPr/>
        </p:nvSpPr>
        <p:spPr>
          <a:xfrm>
            <a:off x="6622254" y="5821495"/>
            <a:ext cx="5259984" cy="523220"/>
          </a:xfrm>
          <a:prstGeom prst="rect">
            <a:avLst/>
          </a:prstGeom>
          <a:noFill/>
        </p:spPr>
        <p:txBody>
          <a:bodyPr wrap="square">
            <a:spAutoFit/>
          </a:bodyPr>
          <a:lstStyle/>
          <a:p>
            <a:r>
              <a:rPr lang="en-GB" noProof="0" dirty="0">
                <a:latin typeface="Calibri" panose="020F0502020204030204" pitchFamily="34" charset="0"/>
                <a:cs typeface="Calibri" panose="020F0502020204030204" pitchFamily="34" charset="0"/>
              </a:rPr>
              <a:t>Provocation Through Narratives: New Speculative Design Tools for Human-Non-Human Collaborations (</a:t>
            </a:r>
            <a:r>
              <a:rPr lang="en-GB" noProof="0" dirty="0" err="1">
                <a:latin typeface="Calibri" panose="020F0502020204030204" pitchFamily="34" charset="0"/>
                <a:cs typeface="Calibri" panose="020F0502020204030204" pitchFamily="34" charset="0"/>
              </a:rPr>
              <a:t>Casnati</a:t>
            </a:r>
            <a:r>
              <a:rPr lang="en-GB" noProof="0" dirty="0">
                <a:latin typeface="Calibri" panose="020F0502020204030204" pitchFamily="34" charset="0"/>
                <a:cs typeface="Calibri" panose="020F0502020204030204" pitchFamily="34" charset="0"/>
              </a:rPr>
              <a:t> et al., 2024).</a:t>
            </a:r>
          </a:p>
        </p:txBody>
      </p:sp>
    </p:spTree>
    <p:extLst>
      <p:ext uri="{BB962C8B-B14F-4D97-AF65-F5344CB8AC3E}">
        <p14:creationId xmlns:p14="http://schemas.microsoft.com/office/powerpoint/2010/main" val="43946900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F13A438EEDB8945B82220F2155C6630" ma:contentTypeVersion="15" ma:contentTypeDescription="Opret et nyt dokument." ma:contentTypeScope="" ma:versionID="3adc257fdfa51378e37f9dc49d3dafeb">
  <xsd:schema xmlns:xsd="http://www.w3.org/2001/XMLSchema" xmlns:xs="http://www.w3.org/2001/XMLSchema" xmlns:p="http://schemas.microsoft.com/office/2006/metadata/properties" xmlns:ns2="20db1d7e-016f-4183-8f2d-c936cae0deb6" xmlns:ns3="4957828b-1830-42c5-a4eb-4d442edbbb52" targetNamespace="http://schemas.microsoft.com/office/2006/metadata/properties" ma:root="true" ma:fieldsID="503c7aa3f5152ebd512396ca6f21824e" ns2:_="" ns3:_="">
    <xsd:import namespace="20db1d7e-016f-4183-8f2d-c936cae0deb6"/>
    <xsd:import namespace="4957828b-1830-42c5-a4eb-4d442edbbb5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db1d7e-016f-4183-8f2d-c936cae0de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957828b-1830-42c5-a4eb-4d442edbbb5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d4c56d4-e1e0-4245-a429-f613676a2a34}" ma:internalName="TaxCatchAll" ma:showField="CatchAllData" ma:web="4957828b-1830-42c5-a4eb-4d442edbbb5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957828b-1830-42c5-a4eb-4d442edbbb52" xsi:nil="true"/>
    <lcf76f155ced4ddcb4097134ff3c332f xmlns="20db1d7e-016f-4183-8f2d-c936cae0de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8930E8-46B6-49CD-A46F-C3BA2DF6FDDA}"/>
</file>

<file path=customXml/itemProps2.xml><?xml version="1.0" encoding="utf-8"?>
<ds:datastoreItem xmlns:ds="http://schemas.openxmlformats.org/officeDocument/2006/customXml" ds:itemID="{D19FAF89-8C28-4A93-A6C4-CE45B25B3D79}">
  <ds:schemaRefs>
    <ds:schemaRef ds:uri="http://schemas.microsoft.com/sharepoint/v3/contenttype/forms"/>
  </ds:schemaRefs>
</ds:datastoreItem>
</file>

<file path=customXml/itemProps3.xml><?xml version="1.0" encoding="utf-8"?>
<ds:datastoreItem xmlns:ds="http://schemas.openxmlformats.org/officeDocument/2006/customXml" ds:itemID="{E44C306E-81B2-4547-BC99-636C74DF0F9D}">
  <ds:schemaRefs>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dcmitype/"/>
    <ds:schemaRef ds:uri="4957828b-1830-42c5-a4eb-4d442edbbb52"/>
    <ds:schemaRef ds:uri="20db1d7e-016f-4183-8f2d-c936cae0deb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765</TotalTime>
  <Words>1994</Words>
  <Application>Microsoft Macintosh PowerPoint</Application>
  <PresentationFormat>Widescreen</PresentationFormat>
  <Paragraphs>163</Paragraphs>
  <Slides>24</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Simple Light</vt:lpstr>
      <vt:lpstr>PowerPoint Presentation</vt:lpstr>
      <vt:lpstr>PowerPoint Presentation</vt:lpstr>
      <vt:lpstr>Outline/Content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Rikke Hagensby Jensen</cp:lastModifiedBy>
  <cp:revision>91</cp:revision>
  <cp:lastPrinted>2025-02-05T16:15:12Z</cp:lastPrinted>
  <dcterms:modified xsi:type="dcterms:W3CDTF">2025-03-21T07:17:46Z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0x010100FF13A438EEDB8945B82220F2155C6630</vt:lpwstr>
  </property>
  <property fmtid="{D5CDD505-2E9C-101B-9397-08002B2CF9AE}" pid="3" name="MediaServiceImageTags">
    <vt:lpwstr/>
  </property>
</Properties>
</file>