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4"/>
  </p:sldMasterIdLst>
  <p:notesMasterIdLst>
    <p:notesMasterId r:id="rId40"/>
  </p:notesMasterIdLst>
  <p:sldIdLst>
    <p:sldId id="256" r:id="rId5"/>
    <p:sldId id="282" r:id="rId6"/>
    <p:sldId id="283" r:id="rId7"/>
    <p:sldId id="284" r:id="rId8"/>
    <p:sldId id="281" r:id="rId9"/>
    <p:sldId id="286" r:id="rId10"/>
    <p:sldId id="291" r:id="rId11"/>
    <p:sldId id="292" r:id="rId12"/>
    <p:sldId id="287" r:id="rId13"/>
    <p:sldId id="288" r:id="rId14"/>
    <p:sldId id="289" r:id="rId15"/>
    <p:sldId id="290" r:id="rId16"/>
    <p:sldId id="294" r:id="rId17"/>
    <p:sldId id="295" r:id="rId18"/>
    <p:sldId id="304" r:id="rId19"/>
    <p:sldId id="300" r:id="rId20"/>
    <p:sldId id="301" r:id="rId21"/>
    <p:sldId id="303" r:id="rId22"/>
    <p:sldId id="302" r:id="rId23"/>
    <p:sldId id="305" r:id="rId24"/>
    <p:sldId id="306" r:id="rId25"/>
    <p:sldId id="296" r:id="rId26"/>
    <p:sldId id="297" r:id="rId27"/>
    <p:sldId id="298" r:id="rId28"/>
    <p:sldId id="299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285" r:id="rId38"/>
    <p:sldId id="278" r:id="rId3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12C9A9-CC01-D7D4-9AB7-6528C20863FF}" v="28" dt="2025-03-06T12:09:08.3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88"/>
  </p:normalViewPr>
  <p:slideViewPr>
    <p:cSldViewPr snapToGrid="0">
      <p:cViewPr varScale="1">
        <p:scale>
          <a:sx n="93" d="100"/>
          <a:sy n="93" d="100"/>
        </p:scale>
        <p:origin x="216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abet M. Nilsson" userId="S::elisabet.nilsson_mau.se#ext#@aarhusuniversitet.onmicrosoft.com::595ef072-bd51-4511-937f-ed0b1e939d37" providerId="AD" clId="Web-{CD12C9A9-CC01-D7D4-9AB7-6528C20863FF}"/>
    <pc:docChg chg="modSld">
      <pc:chgData name="Elisabet M. Nilsson" userId="S::elisabet.nilsson_mau.se#ext#@aarhusuniversitet.onmicrosoft.com::595ef072-bd51-4511-937f-ed0b1e939d37" providerId="AD" clId="Web-{CD12C9A9-CC01-D7D4-9AB7-6528C20863FF}" dt="2025-03-06T12:09:08.301" v="30" actId="20577"/>
      <pc:docMkLst>
        <pc:docMk/>
      </pc:docMkLst>
      <pc:sldChg chg="addSp delSp modSp">
        <pc:chgData name="Elisabet M. Nilsson" userId="S::elisabet.nilsson_mau.se#ext#@aarhusuniversitet.onmicrosoft.com::595ef072-bd51-4511-937f-ed0b1e939d37" providerId="AD" clId="Web-{CD12C9A9-CC01-D7D4-9AB7-6528C20863FF}" dt="2025-03-06T12:08:45.066" v="28" actId="1076"/>
        <pc:sldMkLst>
          <pc:docMk/>
          <pc:sldMk cId="2681902740" sldId="282"/>
        </pc:sldMkLst>
        <pc:spChg chg="del mod">
          <ac:chgData name="Elisabet M. Nilsson" userId="S::elisabet.nilsson_mau.se#ext#@aarhusuniversitet.onmicrosoft.com::595ef072-bd51-4511-937f-ed0b1e939d37" providerId="AD" clId="Web-{CD12C9A9-CC01-D7D4-9AB7-6528C20863FF}" dt="2025-03-06T12:07:27.141" v="5"/>
          <ac:spMkLst>
            <pc:docMk/>
            <pc:sldMk cId="2681902740" sldId="282"/>
            <ac:spMk id="3" creationId="{388E1801-A12B-F73F-D976-C4E93DD6D62E}"/>
          </ac:spMkLst>
        </pc:spChg>
        <pc:spChg chg="mod">
          <ac:chgData name="Elisabet M. Nilsson" userId="S::elisabet.nilsson_mau.se#ext#@aarhusuniversitet.onmicrosoft.com::595ef072-bd51-4511-937f-ed0b1e939d37" providerId="AD" clId="Web-{CD12C9A9-CC01-D7D4-9AB7-6528C20863FF}" dt="2025-03-06T12:08:45.034" v="27" actId="1076"/>
          <ac:spMkLst>
            <pc:docMk/>
            <pc:sldMk cId="2681902740" sldId="282"/>
            <ac:spMk id="4" creationId="{817A063A-3E7E-9432-A89D-B589222544A7}"/>
          </ac:spMkLst>
        </pc:spChg>
        <pc:spChg chg="mod">
          <ac:chgData name="Elisabet M. Nilsson" userId="S::elisabet.nilsson_mau.se#ext#@aarhusuniversitet.onmicrosoft.com::595ef072-bd51-4511-937f-ed0b1e939d37" providerId="AD" clId="Web-{CD12C9A9-CC01-D7D4-9AB7-6528C20863FF}" dt="2025-03-06T12:08:45.066" v="28" actId="1076"/>
          <ac:spMkLst>
            <pc:docMk/>
            <pc:sldMk cId="2681902740" sldId="282"/>
            <ac:spMk id="5" creationId="{B14FBD4D-5FC5-FB86-F1F1-4DA525B09397}"/>
          </ac:spMkLst>
        </pc:spChg>
        <pc:spChg chg="add del mod">
          <ac:chgData name="Elisabet M. Nilsson" userId="S::elisabet.nilsson_mau.se#ext#@aarhusuniversitet.onmicrosoft.com::595ef072-bd51-4511-937f-ed0b1e939d37" providerId="AD" clId="Web-{CD12C9A9-CC01-D7D4-9AB7-6528C20863FF}" dt="2025-03-06T12:08:41.097" v="26"/>
          <ac:spMkLst>
            <pc:docMk/>
            <pc:sldMk cId="2681902740" sldId="282"/>
            <ac:spMk id="6" creationId="{06EAD93C-3F99-3823-EB94-6EA022404D0F}"/>
          </ac:spMkLst>
        </pc:spChg>
      </pc:sldChg>
      <pc:sldChg chg="modSp">
        <pc:chgData name="Elisabet M. Nilsson" userId="S::elisabet.nilsson_mau.se#ext#@aarhusuniversitet.onmicrosoft.com::595ef072-bd51-4511-937f-ed0b1e939d37" providerId="AD" clId="Web-{CD12C9A9-CC01-D7D4-9AB7-6528C20863FF}" dt="2025-03-06T12:09:08.301" v="30" actId="20577"/>
        <pc:sldMkLst>
          <pc:docMk/>
          <pc:sldMk cId="2559094129" sldId="284"/>
        </pc:sldMkLst>
        <pc:spChg chg="mod">
          <ac:chgData name="Elisabet M. Nilsson" userId="S::elisabet.nilsson_mau.se#ext#@aarhusuniversitet.onmicrosoft.com::595ef072-bd51-4511-937f-ed0b1e939d37" providerId="AD" clId="Web-{CD12C9A9-CC01-D7D4-9AB7-6528C20863FF}" dt="2025-03-06T12:09:08.301" v="30" actId="20577"/>
          <ac:spMkLst>
            <pc:docMk/>
            <pc:sldMk cId="2559094129" sldId="284"/>
            <ac:spMk id="3" creationId="{6E0C358F-F65F-E242-ACE6-4D3E98081FA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" name="Google Shape;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5CB30D4F-12A6-981F-3F78-E6224CDDD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2650A2E8-0F34-E44D-0811-C039878D2E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F31DF200-BC10-19A7-207F-DE30BCC7B4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4694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D02FCCDF-EF35-18C5-45D2-E89CD3AC4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A83B736A-0636-4B0E-07BC-8026353A59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B3B8433E-C0BC-BC6F-63B5-197507388C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54904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CD303763-B018-0703-1316-13E4DC377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A6BA6E50-7324-5B96-5E0D-61C3E2B1D9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F10ED42E-5D63-17DD-BB14-C1F2AAFABD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18957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14C0E24E-5C46-2EA8-E5B2-2009679F1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9128A153-DE88-B058-8CEA-CB4AAC8C30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D890F1CD-2BAA-F797-A7E4-27384CD1EF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41221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D4F33ECE-77BE-4440-0427-9D9B46804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6AD506CB-414C-A48B-94F6-ED4AF63F4C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8DBD60E4-84B9-6787-88CE-37F8FABF22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9434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905815E0-1D2B-9111-2913-2296283E6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A95BC41C-3068-43D2-6948-ADB0139AA4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172DBE4F-6C42-E694-D72C-0B17B7B9D4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07756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4C3EADCD-7C69-7A56-64D4-401E9B6B6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2E996BD7-AE7F-BD41-049F-26D5892F38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AB2A4207-D513-93ED-56B8-1716BA7864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45420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E8367B2B-7C94-B761-DA5B-4F1CF0689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7E50593F-2D2F-6ECB-6EAB-49449BB6C6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3F019018-EB48-842F-C72A-BBA3D3EDB5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3702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686AD199-F413-F38D-632D-F49E5CE11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194C9F3C-1DFC-8A21-250C-CBC45B66B6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829A7231-4BA3-D9AD-DAFF-DC0546AF28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042543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BC307629-E8E3-D51C-EA73-A1F38B475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FEF0F23E-338C-94F6-1DA5-6A8AB905FD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5661431D-CE56-932D-B471-5A5DA5562A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18610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165837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190F809A-8B95-671E-FA0D-40C928CB5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081D8336-B07F-8051-3228-5EF56AE2CD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DC9B8772-3151-72C3-EF89-B1699D18B6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845114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A8F058A4-F963-ABE5-365D-0A6E82112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24D48452-6EE3-5CE2-4173-68EB03C1B7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9E1B3597-9D11-B870-FCD7-C9A8D63CBD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39040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7DEBBFE2-5D79-E0A8-9979-9CA4A2D85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947F9903-180A-8BF1-E84D-0970D0F554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E194E5DC-D103-E697-1ADC-05C3EDE2FF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936145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CBE3888A-1726-B489-277A-31B69AB12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B9505843-B2AB-D31A-A417-AAD1DA891E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C7F863A3-086D-5C66-D02B-F1C09F318A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7460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41E9197E-0958-E963-5BB4-BED486C58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BEA0861B-16AC-0A34-2B8C-6ED19F33CA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37763FA3-CDA7-FD7C-3E15-0B44E1DC00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859675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40DF1E7A-3856-A223-D3A2-AA64131B5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98E8C003-9435-43A6-7D9F-861E385743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23365D9F-5567-E833-B700-2714E00207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50920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BF0AF598-2B70-CF93-AFAB-E91120A7E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23233ACA-96CA-EFBC-03B5-9A0C093CA4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22172D6C-9E92-E501-DBBE-1ECAE51CF3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226417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5BEEE94D-50B6-E545-CC4F-73C89FA1D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CA25C4A4-CC23-560C-EDE1-956A74AE85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DE84346D-9C9C-F395-B856-FAA37B0346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25485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772B4011-B913-14A6-47E2-F91103651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5482A233-06B0-57A5-157D-434DBEDD06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7EAB47E5-DEAE-F330-C9C6-FA2BF4432F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418398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6B34E6A8-F8C2-290B-B985-CB8502D37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3839C5F2-648C-2C22-60F0-DAC2EFBB72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2A1A8214-9494-3038-3817-DB037C7868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1957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694386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AF3F1AF4-28F4-1B57-D986-50207912D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4EB241BD-D217-762B-8BEF-6BF0000541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F854E5BF-4972-D6B4-10F9-3EF0CA185B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104017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AF4F4E29-42C0-AD14-3C60-F3AB6B375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C47854E1-71B4-B83D-18DA-E590019DB6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5BD18B55-78D9-9D07-8BDB-6D3FB111A3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951161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60336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63130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590BFF03-D193-037D-186E-BA2D499EF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513A0BD9-8163-047B-891B-95CB707E2D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7079946E-AF41-6083-C893-D9ACBEBD0E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7575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C11240E7-AF30-3E09-2531-F3B1E2F3B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17AA725D-EC73-D900-92AC-98F0083FEE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CA9F3DC0-A52B-284C-EA57-7E3094E210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52461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D6B372B0-0AA9-053D-E8DB-EFDDB21EF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FE256046-B2AB-567A-5A8F-5A188A5F90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97C730BC-284D-812B-E783-13515A837E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70303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886E5E07-72C5-CCF6-DA81-F1E98959E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0D158A34-06CD-64B8-EBC2-CA844EB2A8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33BF9B23-DC12-E2AD-ECC4-BE68EA8DF7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67596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ED86A814-AD3D-44D3-A566-51572B022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2E7E242D-6353-B68B-CBEF-A9670232F4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EF74BEF7-A060-251E-9EC9-B56020BE37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29926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F98F3FCE-98FA-E409-7DE1-1337FCEB8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>
            <a:extLst>
              <a:ext uri="{FF2B5EF4-FFF2-40B4-BE49-F238E27FC236}">
                <a16:creationId xmlns:a16="http://schemas.microsoft.com/office/drawing/2014/main" id="{4E7F139C-64FD-5F5D-69D4-817F57BF3B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>
            <a:extLst>
              <a:ext uri="{FF2B5EF4-FFF2-40B4-BE49-F238E27FC236}">
                <a16:creationId xmlns:a16="http://schemas.microsoft.com/office/drawing/2014/main" id="{5ECC334A-546A-BBD7-BB08-E41F758192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19397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ommons.wikimedia.org/wiki/File:Permaculture_DSC00722.jpg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45/3679318.3685408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mova.uni.mau.se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45/3679318.368540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AACB61B2-83B1-4619-CE54-129B4F9B839F}"/>
              </a:ext>
            </a:extLst>
          </p:cNvPr>
          <p:cNvSpPr txBox="1"/>
          <p:nvPr/>
        </p:nvSpPr>
        <p:spPr>
          <a:xfrm>
            <a:off x="2924269" y="2569028"/>
            <a:ext cx="63012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 to more-than-human perspectives in technology design</a:t>
            </a:r>
            <a:r>
              <a:rPr lang="sv-SE" sz="4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Bildobjekt 6" descr="En bild som visar skärmbild, Electric blue, Teckensnitt, Majorelleblå&#10;&#10;Automatiskt genererad beskrivning">
            <a:extLst>
              <a:ext uri="{FF2B5EF4-FFF2-40B4-BE49-F238E27FC236}">
                <a16:creationId xmlns:a16="http://schemas.microsoft.com/office/drawing/2014/main" id="{62A04571-AFBA-E60F-83A9-6341B9B99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35" y="86610"/>
            <a:ext cx="1937481" cy="431424"/>
          </a:xfrm>
          <a:prstGeom prst="rect">
            <a:avLst/>
          </a:prstGeom>
        </p:spPr>
      </p:pic>
      <p:pic>
        <p:nvPicPr>
          <p:cNvPr id="2" name="Bildobjekt 1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54DC04A2-D7F8-8CC7-576C-F49AF0C0B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BDFDB416-F7D1-6051-E28A-79E844274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växtlighet, jungel, Naturlandskap&#10;&#10;Automatiskt genererad beskrivning">
            <a:extLst>
              <a:ext uri="{FF2B5EF4-FFF2-40B4-BE49-F238E27FC236}">
                <a16:creationId xmlns:a16="http://schemas.microsoft.com/office/drawing/2014/main" id="{12F2BE90-AD96-0432-F525-BF56499F6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"/>
            <a:ext cx="12210588" cy="6858001"/>
          </a:xfrm>
          <a:prstGeom prst="rect">
            <a:avLst/>
          </a:prstGeom>
        </p:spPr>
      </p:pic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3973EE72-B36B-0CA7-F908-056B25C7D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81070AF8-67A7-E372-DC34-0ED58121FB88}"/>
              </a:ext>
            </a:extLst>
          </p:cNvPr>
          <p:cNvSpPr txBox="1"/>
          <p:nvPr/>
        </p:nvSpPr>
        <p:spPr>
          <a:xfrm>
            <a:off x="99153" y="6396335"/>
            <a:ext cx="88718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Photo by: Maris </a:t>
            </a:r>
            <a:r>
              <a:rPr lang="sv-SE" sz="120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Maskalans</a:t>
            </a:r>
            <a:r>
              <a:rPr lang="sv-SE" sz="12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v-SE" sz="120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sv-SE" sz="12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sv-SE" sz="120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www.istockphoto.com</a:t>
            </a:r>
            <a:r>
              <a:rPr lang="sv-SE" sz="12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sv-SE" sz="120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photo</a:t>
            </a:r>
            <a:r>
              <a:rPr lang="sv-SE" sz="12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/beautiful-landscape-of-the-amazon-rainforest-yasuni-national-park-ecuador-gm1413193349-462350551</a:t>
            </a:r>
            <a:endParaRPr lang="en-GB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D911BE21-416A-C6A5-F299-DD9EEAA4F318}"/>
              </a:ext>
            </a:extLst>
          </p:cNvPr>
          <p:cNvSpPr txBox="1">
            <a:spLocks/>
          </p:cNvSpPr>
          <p:nvPr/>
        </p:nvSpPr>
        <p:spPr>
          <a:xfrm>
            <a:off x="590075" y="911226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GB" sz="3600" dirty="0">
                <a:solidFill>
                  <a:schemeClr val="tx1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 issue of identifying more-than-human values …</a:t>
            </a:r>
          </a:p>
          <a:p>
            <a:pPr marL="114300" indent="0">
              <a:buFont typeface="Arial"/>
              <a:buNone/>
            </a:pPr>
            <a:endParaRPr lang="sv-SE" dirty="0">
              <a:solidFill>
                <a:schemeClr val="tx1"/>
              </a:solidFill>
              <a:highlight>
                <a:srgbClr val="00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lnSpc>
                <a:spcPct val="100000"/>
              </a:lnSpc>
              <a:buFont typeface="Arial"/>
              <a:buNone/>
            </a:pPr>
            <a:r>
              <a:rPr lang="en-US" dirty="0">
                <a:solidFill>
                  <a:schemeClr val="tx1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How might we listen to the more-than-human and define what more-than-human perspectives and values are?</a:t>
            </a:r>
          </a:p>
          <a:p>
            <a:pPr marL="114300" indent="0">
              <a:buFont typeface="Arial"/>
              <a:buNone/>
            </a:pPr>
            <a:endParaRPr lang="en-US" sz="2400" dirty="0">
              <a:solidFill>
                <a:schemeClr val="tx1"/>
              </a:solidFill>
              <a:highlight>
                <a:srgbClr val="00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dirty="0">
              <a:solidFill>
                <a:schemeClr val="tx1"/>
              </a:solidFill>
              <a:highlight>
                <a:srgbClr val="00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1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9F0C0883-CE5D-9ED4-2368-A16E9E061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utomhus, gräs, träd, himmel&#10;&#10;Automatiskt genererad beskrivning">
            <a:extLst>
              <a:ext uri="{FF2B5EF4-FFF2-40B4-BE49-F238E27FC236}">
                <a16:creationId xmlns:a16="http://schemas.microsoft.com/office/drawing/2014/main" id="{7AD25968-1153-BC8C-33B6-0FBF6CD0F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8087870"/>
          </a:xfrm>
          <a:prstGeom prst="rect">
            <a:avLst/>
          </a:prstGeom>
        </p:spPr>
      </p:pic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1D19DF1F-3988-4863-A3FC-C09C2F2D8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5A9AB3C5-04FC-83A8-BAE4-901C460FF33B}"/>
              </a:ext>
            </a:extLst>
          </p:cNvPr>
          <p:cNvSpPr txBox="1"/>
          <p:nvPr/>
        </p:nvSpPr>
        <p:spPr>
          <a:xfrm>
            <a:off x="99153" y="6564499"/>
            <a:ext cx="88718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Photo by: </a:t>
            </a:r>
            <a:r>
              <a:rPr lang="sv-SE" sz="120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Wikimedia</a:t>
            </a:r>
            <a:r>
              <a:rPr lang="sv-SE" sz="12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20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Commons</a:t>
            </a:r>
            <a:r>
              <a:rPr lang="sv-SE" sz="12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v-SE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https://commons.wikimedia.org/wiki/File:Permaculture_DSC00722.jpg</a:t>
            </a:r>
            <a:endParaRPr lang="sv-SE" sz="12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1B52C5A4-B0E2-A30F-AB9A-7C333E150B92}"/>
              </a:ext>
            </a:extLst>
          </p:cNvPr>
          <p:cNvSpPr txBox="1">
            <a:spLocks/>
          </p:cNvSpPr>
          <p:nvPr/>
        </p:nvSpPr>
        <p:spPr>
          <a:xfrm>
            <a:off x="590075" y="911226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GB" sz="3600" dirty="0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 issue of cultural appropriation</a:t>
            </a:r>
          </a:p>
          <a:p>
            <a:pPr marL="114300" indent="0">
              <a:buFont typeface="Arial"/>
              <a:buNone/>
            </a:pPr>
            <a:endParaRPr lang="sv-SE" dirty="0">
              <a:solidFill>
                <a:schemeClr val="tx1"/>
              </a:solidFill>
              <a:highlight>
                <a:srgbClr val="00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lnSpc>
                <a:spcPct val="100000"/>
              </a:lnSpc>
              <a:buFont typeface="Arial"/>
              <a:buNone/>
            </a:pPr>
            <a:r>
              <a:rPr lang="en-US" dirty="0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If Indigenous peoples have knowledge about living with ecological more-than-humans through traditional ecological knowledge (TEK),</a:t>
            </a:r>
          </a:p>
          <a:p>
            <a:pPr marL="114300" indent="0">
              <a:lnSpc>
                <a:spcPct val="100000"/>
              </a:lnSpc>
              <a:buFont typeface="Arial"/>
              <a:buNone/>
            </a:pPr>
            <a:r>
              <a:rPr lang="en-US" dirty="0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How might we learn from each other across cultures in respectful ways?</a:t>
            </a:r>
          </a:p>
          <a:p>
            <a:pPr marL="114300" indent="0">
              <a:lnSpc>
                <a:spcPct val="100000"/>
              </a:lnSpc>
              <a:buFont typeface="Arial"/>
              <a:buNone/>
            </a:pPr>
            <a:r>
              <a:rPr lang="en-US" dirty="0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This is an image of a permaculture garden. This way of growing food comes from indigenous farming practices.</a:t>
            </a:r>
          </a:p>
          <a:p>
            <a:pPr marL="114300" indent="0">
              <a:lnSpc>
                <a:spcPct val="100000"/>
              </a:lnSpc>
              <a:buFont typeface="Arial"/>
              <a:buNone/>
            </a:pP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Font typeface="Arial"/>
              <a:buNone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528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376F60C2-2580-4919-DD0A-37E027647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inomhus, vägg, vas, inredning&#10;&#10;Automatiskt genererad beskrivning">
            <a:extLst>
              <a:ext uri="{FF2B5EF4-FFF2-40B4-BE49-F238E27FC236}">
                <a16:creationId xmlns:a16="http://schemas.microsoft.com/office/drawing/2014/main" id="{DF9EF554-609B-E2E1-9AFF-E1B20E331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89352" cy="6858000"/>
          </a:xfrm>
          <a:prstGeom prst="rect">
            <a:avLst/>
          </a:prstGeom>
        </p:spPr>
      </p:pic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431E01D2-CEED-5B92-21AA-A59C09722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28C70F97-03B2-3302-235D-877797F7E1A6}"/>
              </a:ext>
            </a:extLst>
          </p:cNvPr>
          <p:cNvSpPr txBox="1"/>
          <p:nvPr/>
        </p:nvSpPr>
        <p:spPr>
          <a:xfrm>
            <a:off x="99153" y="6386369"/>
            <a:ext cx="8871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Photo by:</a:t>
            </a:r>
            <a:r>
              <a:rPr lang="sv-SE" sz="1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20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gorodenkoff</a:t>
            </a:r>
            <a:r>
              <a:rPr lang="sv-SE" sz="1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v-SE" sz="120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sv-SE" sz="1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sv-SE" sz="120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www.istockphoto.com</a:t>
            </a:r>
            <a:r>
              <a:rPr lang="sv-SE" sz="1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sv-SE" sz="120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</a:t>
            </a:r>
            <a:r>
              <a:rPr lang="sv-SE" sz="1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/internet-of-things-concept-young-woman-using-smartphone-in-kitchen-she-controls-her-gm1273489826-375346539</a:t>
            </a:r>
            <a:endParaRPr lang="sv-SE" sz="12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8473C3D6-0D65-FD99-ED49-F5E468138B5E}"/>
              </a:ext>
            </a:extLst>
          </p:cNvPr>
          <p:cNvSpPr txBox="1">
            <a:spLocks/>
          </p:cNvSpPr>
          <p:nvPr/>
        </p:nvSpPr>
        <p:spPr>
          <a:xfrm>
            <a:off x="590075" y="911226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GB" sz="3600" dirty="0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Criticism of technology designs for individual users</a:t>
            </a:r>
          </a:p>
          <a:p>
            <a:pPr marL="114300" indent="0">
              <a:buFont typeface="Arial"/>
              <a:buNone/>
            </a:pPr>
            <a:endParaRPr lang="sv-SE" dirty="0">
              <a:solidFill>
                <a:schemeClr val="tx1"/>
              </a:solidFill>
              <a:highlight>
                <a:srgbClr val="00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lnSpc>
                <a:spcPct val="100000"/>
              </a:lnSpc>
              <a:buFont typeface="Arial"/>
              <a:buNone/>
            </a:pPr>
            <a:endParaRPr lang="sv-SE" dirty="0">
              <a:solidFill>
                <a:schemeClr val="tx1"/>
              </a:solidFill>
              <a:highlight>
                <a:srgbClr val="00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lnSpc>
                <a:spcPct val="100000"/>
              </a:lnSpc>
              <a:buFont typeface="Arial"/>
              <a:buNone/>
            </a:pPr>
            <a:r>
              <a:rPr lang="sv-SE" dirty="0" err="1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sv-SE" dirty="0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might</a:t>
            </a:r>
            <a:r>
              <a:rPr lang="sv-SE" dirty="0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sv-SE" dirty="0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design for/</a:t>
            </a:r>
            <a:r>
              <a:rPr lang="sv-SE" dirty="0" err="1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sv-SE" dirty="0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collectives</a:t>
            </a:r>
            <a:r>
              <a:rPr lang="sv-SE" dirty="0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sv-SE" dirty="0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humans and non-humans </a:t>
            </a:r>
            <a:r>
              <a:rPr lang="sv-SE" dirty="0" err="1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sv-SE" dirty="0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live in </a:t>
            </a:r>
            <a:r>
              <a:rPr lang="sv-SE" dirty="0" err="1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networks</a:t>
            </a:r>
            <a:r>
              <a:rPr lang="sv-SE" dirty="0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sv-SE" dirty="0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sv-SE" dirty="0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sv-SE" dirty="0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in web-</a:t>
            </a:r>
            <a:r>
              <a:rPr lang="sv-SE" dirty="0" err="1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sv-SE" dirty="0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sv-SE" dirty="0" err="1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life</a:t>
            </a:r>
            <a:r>
              <a:rPr lang="sv-SE" dirty="0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GB" dirty="0">
              <a:solidFill>
                <a:schemeClr val="tx1"/>
              </a:solidFill>
              <a:highlight>
                <a:srgbClr val="00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Font typeface="Arial"/>
              <a:buNone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981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EEA94412-4835-8B30-4F72-64018E333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>
            <a:extLst>
              <a:ext uri="{FF2B5EF4-FFF2-40B4-BE49-F238E27FC236}">
                <a16:creationId xmlns:a16="http://schemas.microsoft.com/office/drawing/2014/main" id="{9C47B067-5355-C8F7-ED41-8C5641C3A32D}"/>
              </a:ext>
            </a:extLst>
          </p:cNvPr>
          <p:cNvSpPr/>
          <p:nvPr/>
        </p:nvSpPr>
        <p:spPr>
          <a:xfrm>
            <a:off x="2114075" y="1280512"/>
            <a:ext cx="7886700" cy="41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6E12803-ED40-4480-AE7E-671C4D6BC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2075" y="1067226"/>
            <a:ext cx="10058700" cy="4351200"/>
          </a:xfrm>
        </p:spPr>
        <p:txBody>
          <a:bodyPr/>
          <a:lstStyle/>
          <a:p>
            <a:pPr marL="114300" indent="0">
              <a:buNone/>
            </a:pPr>
            <a:r>
              <a:rPr lang="en-GB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Themes</a:t>
            </a:r>
          </a:p>
          <a:p>
            <a:pPr marL="114300" indent="0">
              <a:buNone/>
            </a:pPr>
            <a:endParaRPr lang="sv-SE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sv-SE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sv-SE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common </a:t>
            </a:r>
            <a:r>
              <a:rPr lang="sv-SE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themes</a:t>
            </a:r>
            <a:r>
              <a:rPr lang="sv-SE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inside </a:t>
            </a:r>
          </a:p>
          <a:p>
            <a:pPr marL="114300" indent="0">
              <a:lnSpc>
                <a:spcPct val="100000"/>
              </a:lnSpc>
              <a:buNone/>
            </a:pPr>
            <a:r>
              <a:rPr lang="sv-SE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sv-SE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sv-SE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sv-SE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-human </a:t>
            </a:r>
            <a:r>
              <a:rPr lang="sv-SE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perspectives</a:t>
            </a:r>
            <a:r>
              <a:rPr lang="sv-SE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14300" indent="0">
              <a:lnSpc>
                <a:spcPct val="100000"/>
              </a:lnSpc>
              <a:buNone/>
            </a:pPr>
            <a:r>
              <a:rPr lang="sv-SE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design.</a:t>
            </a: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8CED4C6B-15B0-F3B2-434A-029DE61C8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C1B33D7E-DDFD-60EE-69F6-C0EE7357E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346" y="1146064"/>
            <a:ext cx="5143500" cy="51435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B6D15F13-1EEB-4E36-B5D3-8D79D166A28F}"/>
              </a:ext>
            </a:extLst>
          </p:cNvPr>
          <p:cNvSpPr txBox="1"/>
          <p:nvPr/>
        </p:nvSpPr>
        <p:spPr>
          <a:xfrm>
            <a:off x="99153" y="6386369"/>
            <a:ext cx="88718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Photo by:</a:t>
            </a:r>
            <a:r>
              <a:rPr lang="sv-SE" sz="12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sv-SE" sz="1200" i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teachers</a:t>
            </a:r>
            <a:r>
              <a:rPr lang="sv-SE" sz="12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200" i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sv-SE" sz="12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200" i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created</a:t>
            </a:r>
            <a:r>
              <a:rPr lang="sv-SE" sz="12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sv-SE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sv-SE" sz="1200" i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</a:t>
            </a:r>
            <a:r>
              <a:rPr lang="sv-SE" sz="12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200" i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Educational</a:t>
            </a:r>
            <a:r>
              <a:rPr lang="sv-SE" sz="12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200" i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Resource</a:t>
            </a:r>
            <a:endParaRPr lang="sv-SE" sz="1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482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7CCD5C73-D42E-CAEE-F43E-035554F03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>
            <a:extLst>
              <a:ext uri="{FF2B5EF4-FFF2-40B4-BE49-F238E27FC236}">
                <a16:creationId xmlns:a16="http://schemas.microsoft.com/office/drawing/2014/main" id="{A18BFDD5-F4C5-F1A6-060D-7AE23B1447BA}"/>
              </a:ext>
            </a:extLst>
          </p:cNvPr>
          <p:cNvSpPr/>
          <p:nvPr/>
        </p:nvSpPr>
        <p:spPr>
          <a:xfrm>
            <a:off x="2114075" y="1280512"/>
            <a:ext cx="7886700" cy="41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66966-1EB8-83D4-DBEB-35A1E06C9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2075" y="1067226"/>
            <a:ext cx="10058700" cy="4351200"/>
          </a:xfrm>
        </p:spPr>
        <p:txBody>
          <a:bodyPr/>
          <a:lstStyle/>
          <a:p>
            <a:pPr marL="114300" indent="0">
              <a:buNone/>
            </a:pPr>
            <a:r>
              <a:rPr lang="en-US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Why work with more-than-human perspectives in HCI?</a:t>
            </a:r>
          </a:p>
          <a:p>
            <a:pPr marL="114300" indent="0">
              <a:buNone/>
            </a:pPr>
            <a:endParaRPr lang="sv-SE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761C0682-22D4-A023-07C6-361F274FA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31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AEC55079-C31C-5812-8E7C-227A03F2F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>
            <a:extLst>
              <a:ext uri="{FF2B5EF4-FFF2-40B4-BE49-F238E27FC236}">
                <a16:creationId xmlns:a16="http://schemas.microsoft.com/office/drawing/2014/main" id="{FA002C38-305E-5355-E47D-97CD7B0698BA}"/>
              </a:ext>
            </a:extLst>
          </p:cNvPr>
          <p:cNvSpPr/>
          <p:nvPr/>
        </p:nvSpPr>
        <p:spPr>
          <a:xfrm>
            <a:off x="2114075" y="1280512"/>
            <a:ext cx="7886700" cy="41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791E4CB-3722-BCE4-169D-3BC40D732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2075" y="1067226"/>
            <a:ext cx="10058700" cy="4351200"/>
          </a:xfrm>
        </p:spPr>
        <p:txBody>
          <a:bodyPr/>
          <a:lstStyle/>
          <a:p>
            <a:pPr marL="114300" indent="0">
              <a:buNone/>
            </a:pPr>
            <a:r>
              <a:rPr lang="en-US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Why work with more-than-human perspectives in HCI?</a:t>
            </a:r>
          </a:p>
          <a:p>
            <a:pPr marL="114300" indent="0">
              <a:buNone/>
            </a:pPr>
            <a:endParaRPr lang="sv-SE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l">
              <a:buNone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Sustainability: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majority of scholars working with MTH in HCI argue that they do it because they want to contribute to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more equal and just world for all life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planet without putting unnecessary strain on the Earth’s supporting eco-systems.   </a:t>
            </a:r>
          </a:p>
          <a:p>
            <a:pPr marL="114300" indent="0">
              <a:buNone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884D8626-91BA-490B-E87A-EA5C24636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90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287585CC-2431-D198-6641-2665BE331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>
            <a:extLst>
              <a:ext uri="{FF2B5EF4-FFF2-40B4-BE49-F238E27FC236}">
                <a16:creationId xmlns:a16="http://schemas.microsoft.com/office/drawing/2014/main" id="{C555CFDA-DF74-91E5-B439-4627F319609D}"/>
              </a:ext>
            </a:extLst>
          </p:cNvPr>
          <p:cNvSpPr/>
          <p:nvPr/>
        </p:nvSpPr>
        <p:spPr>
          <a:xfrm>
            <a:off x="2114075" y="1280512"/>
            <a:ext cx="7886700" cy="41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F1A04E2-EF47-FAD6-25A5-DC2F3E551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2075" y="1067226"/>
            <a:ext cx="10058700" cy="4351200"/>
          </a:xfrm>
        </p:spPr>
        <p:txBody>
          <a:bodyPr/>
          <a:lstStyle/>
          <a:p>
            <a:pPr marL="114300" indent="0">
              <a:buNone/>
            </a:pPr>
            <a:r>
              <a:rPr lang="en-US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Why work with more-than-human perspectives in HCI?</a:t>
            </a:r>
          </a:p>
          <a:p>
            <a:pPr marL="114300" indent="0">
              <a:buNone/>
            </a:pPr>
            <a:endParaRPr lang="sv-SE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l">
              <a:buNone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Sustainability: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majority of scholars working with MTH in HCI argue that they do it because they want to contribute to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more equal and just world for all life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planet without putting unnecessary strain on the Earth’s supporting eco-systems. 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time of the Anthropocene: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is an increased interest in technologies that strengthen relations with the environment.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might new technologies give a different understanding of and relationship with more-than-human worlds?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if we put the soil at the center of attention? Or water?</a:t>
            </a:r>
          </a:p>
          <a:p>
            <a:pPr marL="114300" indent="0" algn="l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14300" indent="0">
              <a:buNone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B2C51415-1914-E12C-DAD5-0FC2AF540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62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F3BDB343-2BAB-A05A-AE33-B518355D6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>
            <a:extLst>
              <a:ext uri="{FF2B5EF4-FFF2-40B4-BE49-F238E27FC236}">
                <a16:creationId xmlns:a16="http://schemas.microsoft.com/office/drawing/2014/main" id="{5149C1A7-EDF5-9448-77BB-1A67CCDECF6F}"/>
              </a:ext>
            </a:extLst>
          </p:cNvPr>
          <p:cNvSpPr/>
          <p:nvPr/>
        </p:nvSpPr>
        <p:spPr>
          <a:xfrm>
            <a:off x="2114075" y="1280512"/>
            <a:ext cx="7886700" cy="41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8D9E0C5-7E3A-DFDD-F5BF-5A1A7A9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2075" y="1067226"/>
            <a:ext cx="10058700" cy="4351200"/>
          </a:xfrm>
        </p:spPr>
        <p:txBody>
          <a:bodyPr/>
          <a:lstStyle/>
          <a:p>
            <a:pPr marL="114300" indent="0">
              <a:buNone/>
            </a:pPr>
            <a:r>
              <a:rPr lang="en-US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Why work with more-than-human perspectives in HCI?</a:t>
            </a:r>
          </a:p>
          <a:p>
            <a:pPr marL="114300" indent="0">
              <a:buNone/>
            </a:pPr>
            <a:endParaRPr lang="sv-SE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l">
              <a:buNone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Sustainability: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majority of scholars working with MTH in HCI argue that they do it because they want to contribute to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more equal and just world for all life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planet without putting unnecessary strain on the Earth’s supporting eco-systems. 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time of the Anthropocene: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is an increased interest in technologies that strengthen relations with the environment.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might new technologies give a different understanding of and relationship with more-than-human worlds?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if we put the soil at the center of attention? Or water?</a:t>
            </a:r>
          </a:p>
          <a:p>
            <a:pPr marL="114300" indent="0">
              <a:buNone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IoT-AI: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they be less focused on human needs, but rather through a re-focus of data interactions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 emphasis on how humans interact with their urban and natural environments – ecological actants (flora, fauna, climate)? </a:t>
            </a:r>
          </a:p>
          <a:p>
            <a:pPr marL="114300" indent="0"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l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14300" indent="0">
              <a:buNone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BCEACA94-8A3B-701C-B225-9A5ADE9BA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89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D4E590D1-17E9-7BF5-BE72-0CD232091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>
            <a:extLst>
              <a:ext uri="{FF2B5EF4-FFF2-40B4-BE49-F238E27FC236}">
                <a16:creationId xmlns:a16="http://schemas.microsoft.com/office/drawing/2014/main" id="{726D95F1-FBA6-DFD1-8EB2-E38F87151701}"/>
              </a:ext>
            </a:extLst>
          </p:cNvPr>
          <p:cNvSpPr/>
          <p:nvPr/>
        </p:nvSpPr>
        <p:spPr>
          <a:xfrm>
            <a:off x="2114075" y="1280512"/>
            <a:ext cx="7886700" cy="41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1349725-7363-4731-3B7B-76CEE0759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2075" y="1067226"/>
            <a:ext cx="10058700" cy="4351200"/>
          </a:xfrm>
        </p:spPr>
        <p:txBody>
          <a:bodyPr/>
          <a:lstStyle/>
          <a:p>
            <a:pPr marL="114300" indent="0">
              <a:buNone/>
            </a:pPr>
            <a:r>
              <a:rPr lang="en-US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Why work with more-than-human perspectives in HCI?</a:t>
            </a:r>
          </a:p>
          <a:p>
            <a:pPr marL="114300" indent="0">
              <a:buNone/>
            </a:pPr>
            <a:endParaRPr lang="sv-SE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l">
              <a:buNone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Sustainability: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majority of scholars working with MTH in HCI argue that they do it because they want to contribute to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more equal and just world for all life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planet without putting unnecessary strain on the Earth’s supporting eco-systems. 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time of the Anthropocene: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is an increased interest in technologies that strengthen relations with the environment.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might new technologies give a different understanding of and relationship with more-than-human worlds?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if we put the soil at the center of attention? Or water?</a:t>
            </a:r>
          </a:p>
          <a:p>
            <a:pPr marL="114300" indent="0">
              <a:buNone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IoT-AI: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they be less focused on human needs, but rather through a re-focus of data interactions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 emphasis on how humans interact with their urban and natural environments – ecological actants (flora, fauna, climate)? </a:t>
            </a:r>
          </a:p>
          <a:p>
            <a:pPr marL="114300" indent="0">
              <a:buNone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Representation: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might more-than-human stakeholders be represented through data in technologies and through designs that we interact with at a daily basis?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if designs were animal centered instead if human centered?</a:t>
            </a:r>
          </a:p>
          <a:p>
            <a:pPr marL="114300" indent="0"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l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14300" indent="0">
              <a:buNone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07F4E351-C5A4-469B-A119-03A6E46A6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26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79A5078B-FCD9-88BD-75DE-EE248B1C4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>
            <a:extLst>
              <a:ext uri="{FF2B5EF4-FFF2-40B4-BE49-F238E27FC236}">
                <a16:creationId xmlns:a16="http://schemas.microsoft.com/office/drawing/2014/main" id="{B369328F-62C1-B55D-C1CB-5886F342BEB8}"/>
              </a:ext>
            </a:extLst>
          </p:cNvPr>
          <p:cNvSpPr/>
          <p:nvPr/>
        </p:nvSpPr>
        <p:spPr>
          <a:xfrm>
            <a:off x="2114075" y="1280512"/>
            <a:ext cx="7886700" cy="41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B5A289B-F258-8BDA-1A96-C9ADDBAD5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2075" y="1067226"/>
            <a:ext cx="10058700" cy="4351200"/>
          </a:xfrm>
        </p:spPr>
        <p:txBody>
          <a:bodyPr/>
          <a:lstStyle/>
          <a:p>
            <a:pPr marL="114300" indent="0">
              <a:buNone/>
            </a:pPr>
            <a:r>
              <a:rPr lang="en-US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Even more reasons to work with more-than-human perspectives in HCI</a:t>
            </a:r>
          </a:p>
          <a:p>
            <a:pPr marL="114300" indent="0">
              <a:buNone/>
            </a:pPr>
            <a:endParaRPr lang="sv-SE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l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14300" indent="0">
              <a:buNone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D4FF030B-2854-1B74-2709-7283EF38C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74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7A063A-3E7E-9432-A89D-B58922254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3100" y="1625245"/>
            <a:ext cx="5015700" cy="4555200"/>
          </a:xfrm>
        </p:spPr>
        <p:txBody>
          <a:bodyPr>
            <a:normAutofit/>
          </a:bodyPr>
          <a:lstStyle/>
          <a:p>
            <a:pPr marL="139700" indent="0">
              <a:lnSpc>
                <a:spcPct val="114999"/>
              </a:lnSpc>
              <a:buNone/>
            </a:pPr>
            <a:r>
              <a:rPr lang="en-US" sz="3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Summary </a:t>
            </a:r>
            <a:endParaRPr lang="da-DK" sz="2800" dirty="0">
              <a:solidFill>
                <a:schemeClr val="tx1"/>
              </a:solidFill>
              <a:latin typeface="Calibri"/>
            </a:endParaRPr>
          </a:p>
          <a:p>
            <a:pPr marL="139700" indent="0">
              <a:lnSpc>
                <a:spcPct val="114999"/>
              </a:lnSpc>
              <a:buNone/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An introduction to more-than-human perspectives in design, why it is important to work with these perspectives, and the key theory and terminology behind more-than-human perspectives in design.</a:t>
            </a:r>
            <a:endParaRPr lang="da-DK" sz="280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4FBD4D-5FC5-FB86-F1F1-4DA525B0939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97996" y="1630141"/>
            <a:ext cx="5130000" cy="4555200"/>
          </a:xfrm>
        </p:spPr>
        <p:txBody>
          <a:bodyPr>
            <a:normAutofit fontScale="92500"/>
          </a:bodyPr>
          <a:lstStyle/>
          <a:p>
            <a:pPr marL="139700" indent="0">
              <a:buNone/>
            </a:pPr>
            <a:r>
              <a:rPr lang="en-US" sz="3600" dirty="0">
                <a:solidFill>
                  <a:schemeClr val="tx1"/>
                </a:solidFill>
                <a:latin typeface="Calibri"/>
              </a:rPr>
              <a:t>Learning outcomes</a:t>
            </a:r>
            <a:endParaRPr lang="en-US" sz="3600" dirty="0">
              <a:solidFill>
                <a:schemeClr val="tx1"/>
              </a:solidFill>
            </a:endParaRPr>
          </a:p>
          <a:p>
            <a:pPr marL="425450" indent="-285750">
              <a:lnSpc>
                <a:spcPct val="114999"/>
              </a:lnSpc>
              <a:buChar char="•"/>
            </a:pPr>
            <a:r>
              <a:rPr lang="en-US" sz="2400" b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Recognize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themes and background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theories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related to more-than-human perspectives in technology design.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425450" indent="-285750">
              <a:lnSpc>
                <a:spcPct val="114999"/>
              </a:lnSpc>
              <a:buChar char="•"/>
            </a:pPr>
            <a:r>
              <a:rPr lang="en-US" sz="2400" b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Describe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core concepts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associated with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more-than-human perspectives in technology design.</a:t>
            </a:r>
            <a:endParaRPr lang="en-US" dirty="0"/>
          </a:p>
          <a:p>
            <a:pPr marL="425450" indent="-285750">
              <a:lnSpc>
                <a:spcPct val="114999"/>
              </a:lnSpc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Locate additional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background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theories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related to some of the themes introduced.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endParaRPr lang="en-US">
              <a:solidFill>
                <a:srgbClr val="595959"/>
              </a:solidFill>
              <a:ea typeface="Calibri"/>
            </a:endParaRPr>
          </a:p>
          <a:p>
            <a:pPr marL="425450" indent="-285750">
              <a:lnSpc>
                <a:spcPct val="114999"/>
              </a:lnSpc>
              <a:buFont typeface="Arial"/>
              <a:buChar char="•"/>
            </a:pPr>
            <a:endParaRPr lang="en-GB" sz="2400">
              <a:solidFill>
                <a:schemeClr val="tx1"/>
              </a:solidFill>
              <a:latin typeface="Calibri"/>
            </a:endParaRPr>
          </a:p>
        </p:txBody>
      </p:sp>
      <p:pic>
        <p:nvPicPr>
          <p:cNvPr id="7" name="Bildobjekt 6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D8D9EBAE-8A4C-EA71-6972-1895315E9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02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89C4C2EC-5FF4-E40C-425C-A7D81D539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>
            <a:extLst>
              <a:ext uri="{FF2B5EF4-FFF2-40B4-BE49-F238E27FC236}">
                <a16:creationId xmlns:a16="http://schemas.microsoft.com/office/drawing/2014/main" id="{21D12727-8DE2-4141-2C35-EFE6D79ED612}"/>
              </a:ext>
            </a:extLst>
          </p:cNvPr>
          <p:cNvSpPr/>
          <p:nvPr/>
        </p:nvSpPr>
        <p:spPr>
          <a:xfrm>
            <a:off x="2114075" y="1280512"/>
            <a:ext cx="7886700" cy="41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9FCABDD-8D73-E788-F4F0-06B89B3A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2075" y="1067226"/>
            <a:ext cx="10058700" cy="4351200"/>
          </a:xfrm>
        </p:spPr>
        <p:txBody>
          <a:bodyPr/>
          <a:lstStyle/>
          <a:p>
            <a:pPr marL="114300" indent="0">
              <a:buNone/>
            </a:pPr>
            <a:r>
              <a:rPr lang="en-US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Even more reasons to work with more-than-human perspectives in HCI</a:t>
            </a:r>
          </a:p>
          <a:p>
            <a:pPr marL="114300" indent="0">
              <a:buNone/>
            </a:pPr>
            <a:endParaRPr lang="sv-SE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l">
              <a:buNone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Technology: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might we explore technologies themselves as a more-than-human things?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Investigations of data-driven patterns to understand complex relations and entanglements between humans and more-than-human things in the design of IoT ecosystems. This to get a better idea of:</a:t>
            </a:r>
          </a:p>
          <a:p>
            <a:pPr marL="114300" indent="0" algn="l">
              <a:buNone/>
            </a:pP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might we develop meaningful, ethical, socially and environmentally sustainable technologies?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(Considering AI, machine learning, robotics and automation). </a:t>
            </a:r>
          </a:p>
          <a:p>
            <a:pPr marL="114300" indent="0" algn="l"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232EC4D6-417C-8690-9FA9-AF8CB564A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69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F84EC3EB-857D-D2D2-B012-1A6960B8F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>
            <a:extLst>
              <a:ext uri="{FF2B5EF4-FFF2-40B4-BE49-F238E27FC236}">
                <a16:creationId xmlns:a16="http://schemas.microsoft.com/office/drawing/2014/main" id="{A1FD040C-2BEB-0CFF-A360-5519CE31EA1B}"/>
              </a:ext>
            </a:extLst>
          </p:cNvPr>
          <p:cNvSpPr/>
          <p:nvPr/>
        </p:nvSpPr>
        <p:spPr>
          <a:xfrm>
            <a:off x="2114075" y="1280512"/>
            <a:ext cx="7886700" cy="41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E42BA2-24B8-FA7C-2186-EDA8D1F56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2075" y="1067226"/>
            <a:ext cx="10058700" cy="4351200"/>
          </a:xfrm>
        </p:spPr>
        <p:txBody>
          <a:bodyPr/>
          <a:lstStyle/>
          <a:p>
            <a:pPr marL="114300" indent="0">
              <a:buNone/>
            </a:pPr>
            <a:r>
              <a:rPr lang="en-US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Even more reasons to work with more-than-human perspectives in HCI</a:t>
            </a:r>
          </a:p>
          <a:p>
            <a:pPr marL="114300" indent="0">
              <a:buNone/>
            </a:pPr>
            <a:endParaRPr lang="sv-SE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l">
              <a:buNone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Technology: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might we explore technologies themselves as a more-than-human things?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Investigations of data-driven patterns to understand complex relations and entanglements between humans and more-than-human things in the design of IoT ecosystems. This to get a better idea of:</a:t>
            </a:r>
          </a:p>
          <a:p>
            <a:pPr marL="114300" indent="0" algn="l">
              <a:buNone/>
            </a:pP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might we develop meaningful, ethical, socially and environmentally sustainable technologies?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(Considering AI, machine learning, robotics and automation). </a:t>
            </a:r>
          </a:p>
          <a:p>
            <a:pPr marL="114300" indent="0" algn="l"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Body: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ecoming more aware of the co-constructive role of non-human aspects in human and more-than human lives. By focusing on the sensing body and how we feel,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might develop subjective accounts of what it means to be entangled in different ways.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Understanding what technologies can sense and make sense of. Finding new ways of conceptualizing bodies as performative, sensing,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datafied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intersectional and more-than-human entities.</a:t>
            </a:r>
          </a:p>
          <a:p>
            <a:pPr marL="114300" indent="0" algn="l"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6D45135D-C94D-769E-9228-55EBA581A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39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2BE57B06-9BF9-A8C7-80FA-12932DA81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planet, Himlakropp, sfär, Jorden&#10;&#10;Automatiskt genererad beskrivning">
            <a:extLst>
              <a:ext uri="{FF2B5EF4-FFF2-40B4-BE49-F238E27FC236}">
                <a16:creationId xmlns:a16="http://schemas.microsoft.com/office/drawing/2014/main" id="{8ACEF5FF-A361-B0FD-2D3F-121941EA9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719"/>
            <a:ext cx="10165506" cy="6558084"/>
          </a:xfrm>
          <a:prstGeom prst="rect">
            <a:avLst/>
          </a:prstGeom>
        </p:spPr>
      </p:pic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8B65D9D7-6E8C-02A3-2691-0D8EC0E58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90370083-E7EE-0C7F-59C6-4CA0160CA25C}"/>
              </a:ext>
            </a:extLst>
          </p:cNvPr>
          <p:cNvSpPr txBox="1"/>
          <p:nvPr/>
        </p:nvSpPr>
        <p:spPr>
          <a:xfrm>
            <a:off x="97497" y="6206840"/>
            <a:ext cx="88718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Photo by:</a:t>
            </a:r>
            <a:r>
              <a:rPr lang="sv-SE" sz="1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Nasa. </a:t>
            </a:r>
            <a:r>
              <a:rPr lang="sv-SE" sz="120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sv-SE" sz="1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sv-SE" sz="120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unsplash.com</a:t>
            </a:r>
            <a:r>
              <a:rPr lang="sv-SE" sz="1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sv-SE" sz="120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photos</a:t>
            </a:r>
            <a:r>
              <a:rPr lang="sv-SE" sz="1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/earth-with-clouds-above-the-african-continent-vhSz50AaFAs</a:t>
            </a:r>
            <a:endParaRPr lang="sv-SE" sz="12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4E9A85BE-C90E-C727-BAEF-7BCBA1F43F9D}"/>
              </a:ext>
            </a:extLst>
          </p:cNvPr>
          <p:cNvSpPr txBox="1">
            <a:spLocks/>
          </p:cNvSpPr>
          <p:nvPr/>
        </p:nvSpPr>
        <p:spPr>
          <a:xfrm>
            <a:off x="590075" y="911226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GB" sz="3600" dirty="0">
                <a:solidFill>
                  <a:schemeClr val="bg1"/>
                </a:solidFill>
                <a:highlight>
                  <a:srgbClr val="0000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Theoretical groundings working with</a:t>
            </a:r>
          </a:p>
          <a:p>
            <a:pPr marL="114300" indent="0">
              <a:buFont typeface="Arial"/>
              <a:buNone/>
            </a:pPr>
            <a:r>
              <a:rPr lang="en-GB" sz="3600" dirty="0">
                <a:solidFill>
                  <a:schemeClr val="bg1"/>
                </a:solidFill>
                <a:highlight>
                  <a:srgbClr val="0000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more-than-human perspectives</a:t>
            </a:r>
          </a:p>
          <a:p>
            <a:pPr marL="114300" indent="0">
              <a:buFont typeface="Arial"/>
              <a:buNone/>
            </a:pPr>
            <a:endParaRPr lang="sv-SE" dirty="0">
              <a:solidFill>
                <a:schemeClr val="bg1"/>
              </a:solidFill>
              <a:highlight>
                <a:srgbClr val="0000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lnSpc>
                <a:spcPct val="100000"/>
              </a:lnSpc>
              <a:buFont typeface="Arial"/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How might we approach and engage with more-than-human stakeholders including technologies in the time of the Anthropocene?</a:t>
            </a:r>
          </a:p>
          <a:p>
            <a:pPr marL="114300" indent="0">
              <a:lnSpc>
                <a:spcPct val="100000"/>
              </a:lnSpc>
              <a:buFont typeface="Arial"/>
              <a:buNone/>
            </a:pPr>
            <a:endParaRPr lang="en-GB" dirty="0">
              <a:solidFill>
                <a:schemeClr val="bg1"/>
              </a:solidFill>
              <a:highlight>
                <a:srgbClr val="0000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Font typeface="Arial"/>
              <a:buNone/>
            </a:pPr>
            <a:endParaRPr lang="en-GB" sz="2400" dirty="0">
              <a:solidFill>
                <a:schemeClr val="bg1"/>
              </a:solidFill>
              <a:highlight>
                <a:srgbClr val="0000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dirty="0">
              <a:solidFill>
                <a:schemeClr val="bg1"/>
              </a:solidFill>
              <a:highlight>
                <a:srgbClr val="0000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909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A7E00D94-122C-B8F9-EFC0-8970671F6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>
            <a:extLst>
              <a:ext uri="{FF2B5EF4-FFF2-40B4-BE49-F238E27FC236}">
                <a16:creationId xmlns:a16="http://schemas.microsoft.com/office/drawing/2014/main" id="{70729653-84C7-DD73-8A16-4D8E36B94021}"/>
              </a:ext>
            </a:extLst>
          </p:cNvPr>
          <p:cNvSpPr/>
          <p:nvPr/>
        </p:nvSpPr>
        <p:spPr>
          <a:xfrm>
            <a:off x="2114075" y="1280512"/>
            <a:ext cx="7886700" cy="41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DB05EFA-BF0C-1C28-00EA-68FEB74E4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2075" y="1067226"/>
            <a:ext cx="10058700" cy="4351200"/>
          </a:xfrm>
        </p:spPr>
        <p:txBody>
          <a:bodyPr/>
          <a:lstStyle/>
          <a:p>
            <a:pPr marL="114300" indent="0">
              <a:buNone/>
            </a:pPr>
            <a:r>
              <a:rPr lang="en-US" sz="3600" dirty="0">
                <a:solidFill>
                  <a:srgbClr val="4242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Feminism</a:t>
            </a:r>
          </a:p>
          <a:p>
            <a:pPr marL="114300" indent="0">
              <a:buNone/>
            </a:pPr>
            <a:endParaRPr lang="sv-SE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l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Rejection that science is value free,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commitment to empirical accounts of human experience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commitment to gender, drawing on knowledge of pragmatism, decolonization, posthuman feminism, and Indigenous Knowledge. </a:t>
            </a:r>
          </a:p>
          <a:p>
            <a:pPr marL="114300" indent="0" algn="l">
              <a:buNone/>
            </a:pP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l">
              <a:buNone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Themes and methods: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human-nature interactions mediated by technologies, co-designing with more-than-humans,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 narratives: caring for ecological or technological existences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making-as-knowing approaches, awareness towards tensions in representation, legitimization, unseen labor, material narratives.   </a:t>
            </a:r>
          </a:p>
          <a:p>
            <a:pPr marL="114300" indent="0">
              <a:buNone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3432DA04-B385-582C-D4CE-032C631E2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80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34233BF9-B567-D850-42BA-ABC1FACE2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Organism, akvarium, natur, utomhus&#10;&#10;Automatiskt genererad beskrivning">
            <a:extLst>
              <a:ext uri="{FF2B5EF4-FFF2-40B4-BE49-F238E27FC236}">
                <a16:creationId xmlns:a16="http://schemas.microsoft.com/office/drawing/2014/main" id="{3B38C658-00D8-9A0B-18A4-FA814573C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209395" cy="7135091"/>
          </a:xfrm>
          <a:prstGeom prst="rect">
            <a:avLst/>
          </a:prstGeom>
        </p:spPr>
      </p:pic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7572DBB0-4834-0820-A4C4-B90F90800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0B1B156F-D20A-3D1D-6B89-2E47986BC5C3}"/>
              </a:ext>
            </a:extLst>
          </p:cNvPr>
          <p:cNvSpPr txBox="1"/>
          <p:nvPr/>
        </p:nvSpPr>
        <p:spPr>
          <a:xfrm>
            <a:off x="110840" y="6386369"/>
            <a:ext cx="88718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Photo by:</a:t>
            </a:r>
            <a:r>
              <a:rPr lang="sv-SE" sz="1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Ola </a:t>
            </a:r>
            <a:r>
              <a:rPr lang="sv-SE" sz="120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Noland</a:t>
            </a:r>
            <a:r>
              <a:rPr lang="sv-SE" sz="1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v-SE" sz="120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sv-SE" sz="1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sv-SE" sz="120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unsplash.com</a:t>
            </a:r>
            <a:r>
              <a:rPr lang="sv-SE" sz="1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sv-SE" sz="120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photos</a:t>
            </a:r>
            <a:r>
              <a:rPr lang="sv-SE" sz="1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/a-spider-web-hanging-from-the-side-of-a-tree-pCyNx4gjkmE</a:t>
            </a:r>
            <a:endParaRPr lang="sv-SE" sz="12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0D8CE976-62C1-9EF4-B6B0-54C27F98E323}"/>
              </a:ext>
            </a:extLst>
          </p:cNvPr>
          <p:cNvSpPr txBox="1">
            <a:spLocks/>
          </p:cNvSpPr>
          <p:nvPr/>
        </p:nvSpPr>
        <p:spPr>
          <a:xfrm>
            <a:off x="590075" y="911226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GB" sz="3600" dirty="0">
                <a:solidFill>
                  <a:schemeClr val="bg1"/>
                </a:solidFill>
                <a:highlight>
                  <a:srgbClr val="00808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Understanding different kinds of human/more-than-human entanglements </a:t>
            </a:r>
          </a:p>
          <a:p>
            <a:pPr marL="114300" indent="0">
              <a:buFont typeface="Arial"/>
              <a:buNone/>
            </a:pPr>
            <a:endParaRPr lang="sv-SE" dirty="0">
              <a:solidFill>
                <a:schemeClr val="bg1"/>
              </a:solidFill>
              <a:highlight>
                <a:srgbClr val="00808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lnSpc>
                <a:spcPct val="100000"/>
              </a:lnSpc>
              <a:buFont typeface="Arial"/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00808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How might we become aware of and get a sense of the more-than-human stakeholders that we are surrounded by? </a:t>
            </a:r>
          </a:p>
          <a:p>
            <a:pPr marL="114300" indent="0">
              <a:lnSpc>
                <a:spcPct val="100000"/>
              </a:lnSpc>
              <a:buFont typeface="Arial"/>
              <a:buNone/>
            </a:pPr>
            <a:endParaRPr lang="en-US" dirty="0">
              <a:solidFill>
                <a:schemeClr val="bg1"/>
              </a:solidFill>
              <a:highlight>
                <a:srgbClr val="00808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lnSpc>
                <a:spcPct val="100000"/>
              </a:lnSpc>
              <a:buFont typeface="Arial"/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00808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And how might we understand the ways in which we are entangled with more-than-human stakeholders in the eco- or technology systems that we are part of?</a:t>
            </a:r>
          </a:p>
          <a:p>
            <a:pPr marL="114300" indent="0">
              <a:lnSpc>
                <a:spcPct val="100000"/>
              </a:lnSpc>
              <a:buFont typeface="Arial"/>
              <a:buNone/>
            </a:pPr>
            <a:endParaRPr lang="en-GB" dirty="0">
              <a:solidFill>
                <a:schemeClr val="bg1"/>
              </a:solidFill>
              <a:highlight>
                <a:srgbClr val="00808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Font typeface="Arial"/>
              <a:buNone/>
            </a:pPr>
            <a:endParaRPr lang="en-GB" sz="2400" dirty="0">
              <a:solidFill>
                <a:schemeClr val="bg1"/>
              </a:solidFill>
              <a:highlight>
                <a:srgbClr val="00808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dirty="0">
              <a:solidFill>
                <a:schemeClr val="bg1"/>
              </a:solidFill>
              <a:highlight>
                <a:srgbClr val="00808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759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6D4E12F9-DBD1-7579-C29F-FD50B5530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>
            <a:extLst>
              <a:ext uri="{FF2B5EF4-FFF2-40B4-BE49-F238E27FC236}">
                <a16:creationId xmlns:a16="http://schemas.microsoft.com/office/drawing/2014/main" id="{B9BCCED8-3EC7-6726-9593-9E657A80DD49}"/>
              </a:ext>
            </a:extLst>
          </p:cNvPr>
          <p:cNvSpPr/>
          <p:nvPr/>
        </p:nvSpPr>
        <p:spPr>
          <a:xfrm>
            <a:off x="2114075" y="1280512"/>
            <a:ext cx="7886700" cy="41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EF27058-D24E-0E9F-60AC-EC2563894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2075" y="1067226"/>
            <a:ext cx="10058700" cy="4351200"/>
          </a:xfrm>
        </p:spPr>
        <p:txBody>
          <a:bodyPr/>
          <a:lstStyle/>
          <a:p>
            <a:pPr marL="114300" indent="0">
              <a:buNone/>
            </a:pPr>
            <a:r>
              <a:rPr lang="en-US" sz="36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(Post)phenomenology</a:t>
            </a:r>
            <a:endParaRPr lang="en-US" sz="3600" dirty="0">
              <a:solidFill>
                <a:srgbClr val="42424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endParaRPr lang="sv-SE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l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waves of HCI: </a:t>
            </a:r>
          </a:p>
          <a:p>
            <a:pPr algn="l">
              <a:buFontTx/>
              <a:buChar char="-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to body: emphasizing the corporeal situatedness of the ’user’</a:t>
            </a:r>
          </a:p>
          <a:p>
            <a:pPr algn="l">
              <a:buFontTx/>
              <a:buChar char="-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body to bodies (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UbiComp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reaching a plural form of bodies</a:t>
            </a:r>
          </a:p>
          <a:p>
            <a:pPr algn="l">
              <a:buFontTx/>
              <a:buChar char="-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bodies to more-than-human bodies: complexifying composition of ’bodies’ so that they already comprise more-than-human elements. </a:t>
            </a:r>
          </a:p>
          <a:p>
            <a:pPr marL="114300" indent="0" algn="l"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l">
              <a:buNone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Themes and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ethods: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(auto-)ethnography. Designers sensitize themselves to bodily experiences to feel, sense and empathize with the more-than-humans they interact with. In this way designers might relate to the inner state of the more-than-human who they interact with.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aim is to uncover entanglements of humans and more-than-humans.</a:t>
            </a:r>
          </a:p>
          <a:p>
            <a:pPr marL="114300" indent="0">
              <a:buNone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9A79ECE0-E438-5762-AB31-1AB0B4B13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98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EB1D6552-28F9-83F3-6F69-A74FADD80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4894B7BB-F707-011C-DB6B-D1DCF1900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  <p:pic>
        <p:nvPicPr>
          <p:cNvPr id="6" name="Bildobjekt 5" descr="En bild som visar Små till medelstora kattdjur, däggdjur, Morrhår, Felidae&#10;&#10;Automatiskt genererad beskrivning">
            <a:extLst>
              <a:ext uri="{FF2B5EF4-FFF2-40B4-BE49-F238E27FC236}">
                <a16:creationId xmlns:a16="http://schemas.microsoft.com/office/drawing/2014/main" id="{372DBFE7-409C-90FA-61D5-9287C523F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275" y="0"/>
            <a:ext cx="6181725" cy="685800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A045A7A2-867C-823D-C883-15BF83A55ED6}"/>
              </a:ext>
            </a:extLst>
          </p:cNvPr>
          <p:cNvSpPr txBox="1"/>
          <p:nvPr/>
        </p:nvSpPr>
        <p:spPr>
          <a:xfrm>
            <a:off x="2962275" y="6396335"/>
            <a:ext cx="88718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i="0" dirty="0">
                <a:solidFill>
                  <a:schemeClr val="bg1"/>
                </a:solidFill>
                <a:effectLst/>
                <a:highlight>
                  <a:srgbClr val="0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Photo by:</a:t>
            </a:r>
            <a:r>
              <a:rPr lang="sv-SE" sz="1200" i="0" dirty="0">
                <a:solidFill>
                  <a:schemeClr val="bg1"/>
                </a:solidFill>
                <a:highlight>
                  <a:srgbClr val="0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Nils Jacobi. </a:t>
            </a:r>
          </a:p>
          <a:p>
            <a:r>
              <a:rPr lang="sv-SE" sz="1200" i="0" dirty="0" err="1">
                <a:solidFill>
                  <a:schemeClr val="bg1"/>
                </a:solidFill>
                <a:highlight>
                  <a:srgbClr val="0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sv-SE" sz="1200" i="0" dirty="0">
                <a:solidFill>
                  <a:schemeClr val="bg1"/>
                </a:solidFill>
                <a:highlight>
                  <a:srgbClr val="0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sv-SE" sz="1200" i="0" dirty="0" err="1">
                <a:solidFill>
                  <a:schemeClr val="bg1"/>
                </a:solidFill>
                <a:highlight>
                  <a:srgbClr val="0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www.istockphoto.com</a:t>
            </a:r>
            <a:r>
              <a:rPr lang="sv-SE" sz="1200" i="0" dirty="0">
                <a:solidFill>
                  <a:schemeClr val="bg1"/>
                </a:solidFill>
                <a:highlight>
                  <a:srgbClr val="0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sv-SE" sz="1200" i="0" dirty="0" err="1">
                <a:solidFill>
                  <a:schemeClr val="bg1"/>
                </a:solidFill>
                <a:highlight>
                  <a:srgbClr val="0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photo</a:t>
            </a:r>
            <a:r>
              <a:rPr lang="sv-SE" sz="1200" i="0" dirty="0">
                <a:solidFill>
                  <a:schemeClr val="bg1"/>
                </a:solidFill>
                <a:highlight>
                  <a:srgbClr val="0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/cat-gps-tracker-gm1201055972-344274266</a:t>
            </a:r>
            <a:endParaRPr lang="en-GB" sz="1200" dirty="0">
              <a:solidFill>
                <a:schemeClr val="bg1"/>
              </a:solidFill>
              <a:highlight>
                <a:srgbClr val="008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9F78AA97-D149-EA17-F6F0-74830E0EE0B5}"/>
              </a:ext>
            </a:extLst>
          </p:cNvPr>
          <p:cNvSpPr txBox="1">
            <a:spLocks/>
          </p:cNvSpPr>
          <p:nvPr/>
        </p:nvSpPr>
        <p:spPr>
          <a:xfrm>
            <a:off x="590075" y="911226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GB" sz="3600" dirty="0">
                <a:solidFill>
                  <a:schemeClr val="bg1"/>
                </a:solidFill>
                <a:highlight>
                  <a:srgbClr val="00808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When integrating</a:t>
            </a:r>
          </a:p>
          <a:p>
            <a:pPr marL="114300" indent="0">
              <a:buFont typeface="Arial"/>
              <a:buNone/>
            </a:pPr>
            <a:r>
              <a:rPr lang="en-GB" sz="3600" dirty="0">
                <a:solidFill>
                  <a:schemeClr val="bg1"/>
                </a:solidFill>
                <a:highlight>
                  <a:srgbClr val="00808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new technologies </a:t>
            </a:r>
          </a:p>
          <a:p>
            <a:pPr marL="114300" indent="0">
              <a:buFont typeface="Arial"/>
              <a:buNone/>
            </a:pPr>
            <a:r>
              <a:rPr lang="en-GB" sz="3600" dirty="0">
                <a:solidFill>
                  <a:schemeClr val="bg1"/>
                </a:solidFill>
                <a:highlight>
                  <a:srgbClr val="00808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 ecological</a:t>
            </a:r>
          </a:p>
          <a:p>
            <a:pPr marL="114300" indent="0">
              <a:buFont typeface="Arial"/>
              <a:buNone/>
            </a:pPr>
            <a:r>
              <a:rPr lang="en-GB" sz="3600" dirty="0">
                <a:solidFill>
                  <a:schemeClr val="bg1"/>
                </a:solidFill>
                <a:highlight>
                  <a:srgbClr val="00808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environments</a:t>
            </a:r>
          </a:p>
          <a:p>
            <a:pPr marL="114300" indent="0">
              <a:buFont typeface="Arial"/>
              <a:buNone/>
            </a:pPr>
            <a:endParaRPr lang="sv-SE" dirty="0">
              <a:solidFill>
                <a:schemeClr val="bg1"/>
              </a:solidFill>
              <a:highlight>
                <a:srgbClr val="00808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lnSpc>
                <a:spcPct val="100000"/>
              </a:lnSpc>
              <a:buFont typeface="Arial"/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00808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How might organic and technological</a:t>
            </a:r>
          </a:p>
          <a:p>
            <a:pPr marL="114300" indent="0">
              <a:lnSpc>
                <a:spcPct val="100000"/>
              </a:lnSpc>
              <a:buFont typeface="Arial"/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00808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non-human life play a role in </a:t>
            </a:r>
          </a:p>
          <a:p>
            <a:pPr marL="114300" indent="0">
              <a:lnSpc>
                <a:spcPct val="100000"/>
              </a:lnSpc>
              <a:buFont typeface="Arial"/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00808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entanglements with humans</a:t>
            </a:r>
          </a:p>
          <a:p>
            <a:pPr marL="114300" indent="0">
              <a:lnSpc>
                <a:spcPct val="100000"/>
              </a:lnSpc>
              <a:buFont typeface="Arial"/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00808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and ecological environments?</a:t>
            </a:r>
          </a:p>
          <a:p>
            <a:pPr marL="114300" indent="0">
              <a:lnSpc>
                <a:spcPct val="100000"/>
              </a:lnSpc>
              <a:buFont typeface="Arial"/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00808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What are the benefits and </a:t>
            </a:r>
          </a:p>
          <a:p>
            <a:pPr marL="114300" indent="0">
              <a:lnSpc>
                <a:spcPct val="100000"/>
              </a:lnSpc>
              <a:buFont typeface="Arial"/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00808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consequences?</a:t>
            </a:r>
          </a:p>
          <a:p>
            <a:pPr marL="114300" indent="0">
              <a:lnSpc>
                <a:spcPct val="100000"/>
              </a:lnSpc>
              <a:buFont typeface="Arial"/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00808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14300" indent="0">
              <a:lnSpc>
                <a:spcPct val="100000"/>
              </a:lnSpc>
              <a:buFont typeface="Arial"/>
              <a:buNone/>
            </a:pPr>
            <a:endParaRPr lang="en-GB" dirty="0">
              <a:solidFill>
                <a:schemeClr val="bg1"/>
              </a:solidFill>
              <a:highlight>
                <a:srgbClr val="00808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Font typeface="Arial"/>
              <a:buNone/>
            </a:pPr>
            <a:endParaRPr lang="en-GB" sz="2400" dirty="0">
              <a:solidFill>
                <a:schemeClr val="bg1"/>
              </a:solidFill>
              <a:highlight>
                <a:srgbClr val="00808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dirty="0">
              <a:solidFill>
                <a:schemeClr val="bg1"/>
              </a:solidFill>
              <a:highlight>
                <a:srgbClr val="00808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376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766A80D0-4510-7DBA-97D4-E9D10CFDA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>
            <a:extLst>
              <a:ext uri="{FF2B5EF4-FFF2-40B4-BE49-F238E27FC236}">
                <a16:creationId xmlns:a16="http://schemas.microsoft.com/office/drawing/2014/main" id="{89F515AC-2551-5861-7861-DA8C49FEA4A8}"/>
              </a:ext>
            </a:extLst>
          </p:cNvPr>
          <p:cNvSpPr/>
          <p:nvPr/>
        </p:nvSpPr>
        <p:spPr>
          <a:xfrm>
            <a:off x="2114075" y="1280512"/>
            <a:ext cx="7886700" cy="41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EEABE5E-8DAE-02FA-FF7B-C3DC2343A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2075" y="1067226"/>
            <a:ext cx="10058700" cy="4351200"/>
          </a:xfrm>
        </p:spPr>
        <p:txBody>
          <a:bodyPr/>
          <a:lstStyle/>
          <a:p>
            <a:pPr marL="114300" indent="0">
              <a:buNone/>
            </a:pPr>
            <a:r>
              <a:rPr lang="en-US" sz="3600" dirty="0">
                <a:solidFill>
                  <a:srgbClr val="4242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New materialism</a:t>
            </a:r>
          </a:p>
          <a:p>
            <a:pPr marL="114300" indent="0">
              <a:buNone/>
            </a:pPr>
            <a:endParaRPr lang="sv-SE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l">
              <a:buNone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materialism: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New-materialist philosophy covers organic non-human life, geological foundations of living matter, and technological mediation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114300" indent="0" algn="l">
              <a:buNone/>
            </a:pP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l">
              <a:buNone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Themes and methods: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surveillance technologies and how they are designed to have a reductive and exclusionary vision of othering with consequences of for example racism.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ow communities negotiate interconnected and intersectional forms of safety.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perspectives on how we use non-human-life in ways that influence human lives and more-than-human lives.</a:t>
            </a:r>
            <a:endParaRPr lang="en-GB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7F9BB196-CB6E-0C3F-A742-CB0D9A44B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1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D681BC2D-7B0E-5DB3-1E68-07CF1D10B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vatten, utomhus, aqua, landskap&#10;&#10;Automatiskt genererad beskrivning">
            <a:extLst>
              <a:ext uri="{FF2B5EF4-FFF2-40B4-BE49-F238E27FC236}">
                <a16:creationId xmlns:a16="http://schemas.microsoft.com/office/drawing/2014/main" id="{953D7042-DCD0-0002-18BE-72F0DE9BC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879"/>
            <a:ext cx="12192000" cy="8751050"/>
          </a:xfrm>
          <a:prstGeom prst="rect">
            <a:avLst/>
          </a:prstGeom>
        </p:spPr>
      </p:pic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445B6003-1613-BE4D-6CE6-6A62DC4AB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0780F0B2-1FC1-1F58-B420-0DD1AB025C01}"/>
              </a:ext>
            </a:extLst>
          </p:cNvPr>
          <p:cNvSpPr txBox="1"/>
          <p:nvPr/>
        </p:nvSpPr>
        <p:spPr>
          <a:xfrm>
            <a:off x="180111" y="6566675"/>
            <a:ext cx="88718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Photo by:</a:t>
            </a:r>
            <a:r>
              <a:rPr lang="sv-SE" sz="1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Spencer Watson. </a:t>
            </a:r>
            <a:r>
              <a:rPr lang="sv-SE" sz="120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sv-SE" sz="1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sv-SE" sz="120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unsplash.com</a:t>
            </a:r>
            <a:r>
              <a:rPr lang="sv-SE" sz="1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sv-SE" sz="120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photos</a:t>
            </a:r>
            <a:r>
              <a:rPr lang="sv-SE" sz="1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/aerial-photography-of-beach-shore-during-daytime-ioy3bN5Irew</a:t>
            </a:r>
            <a:endParaRPr lang="sv-SE" sz="12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6928350F-A1D7-E59D-CD1D-70383C30C5E1}"/>
              </a:ext>
            </a:extLst>
          </p:cNvPr>
          <p:cNvSpPr txBox="1">
            <a:spLocks/>
          </p:cNvSpPr>
          <p:nvPr/>
        </p:nvSpPr>
        <p:spPr>
          <a:xfrm>
            <a:off x="590075" y="911226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endParaRPr lang="en-US" sz="3600" dirty="0">
              <a:solidFill>
                <a:srgbClr val="003C17"/>
              </a:solidFill>
              <a:highlight>
                <a:srgbClr val="00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Font typeface="Arial"/>
              <a:buNone/>
            </a:pPr>
            <a:endParaRPr lang="en-US" sz="3600" dirty="0">
              <a:solidFill>
                <a:srgbClr val="003C17"/>
              </a:solidFill>
              <a:highlight>
                <a:srgbClr val="00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Font typeface="Arial"/>
              <a:buNone/>
            </a:pPr>
            <a:r>
              <a:rPr lang="en-US" sz="3600" dirty="0">
                <a:solidFill>
                  <a:srgbClr val="003C17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Donna Haraway’s concept </a:t>
            </a:r>
          </a:p>
          <a:p>
            <a:pPr marL="114300" indent="0">
              <a:buFont typeface="Arial"/>
              <a:buNone/>
            </a:pPr>
            <a:r>
              <a:rPr lang="en-US" sz="3600" dirty="0">
                <a:solidFill>
                  <a:srgbClr val="003C17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“nature-cultures” </a:t>
            </a:r>
          </a:p>
          <a:p>
            <a:pPr marL="114300" indent="0">
              <a:buFont typeface="Arial"/>
              <a:buNone/>
            </a:pPr>
            <a:endParaRPr lang="en-US" dirty="0">
              <a:solidFill>
                <a:srgbClr val="003C17"/>
              </a:solidFill>
              <a:highlight>
                <a:srgbClr val="00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lnSpc>
                <a:spcPct val="100000"/>
              </a:lnSpc>
              <a:buFont typeface="Arial"/>
              <a:buNone/>
            </a:pPr>
            <a:r>
              <a:rPr lang="en-US" dirty="0">
                <a:solidFill>
                  <a:srgbClr val="003C17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How might we create living habits that acknowledge our entanglements with ecological environments? </a:t>
            </a:r>
          </a:p>
          <a:p>
            <a:pPr marL="114300" indent="0">
              <a:buFont typeface="Arial"/>
              <a:buNone/>
            </a:pPr>
            <a:endParaRPr lang="en-US" sz="2400" dirty="0">
              <a:solidFill>
                <a:srgbClr val="003C17"/>
              </a:solidFill>
              <a:highlight>
                <a:srgbClr val="00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solidFill>
                <a:srgbClr val="003C17"/>
              </a:solidFill>
              <a:highlight>
                <a:srgbClr val="00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299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117F677F-33ED-7A51-E757-F23FBFB87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>
            <a:extLst>
              <a:ext uri="{FF2B5EF4-FFF2-40B4-BE49-F238E27FC236}">
                <a16:creationId xmlns:a16="http://schemas.microsoft.com/office/drawing/2014/main" id="{DEEECE67-C0DE-EF16-F879-5380D2AEE740}"/>
              </a:ext>
            </a:extLst>
          </p:cNvPr>
          <p:cNvSpPr/>
          <p:nvPr/>
        </p:nvSpPr>
        <p:spPr>
          <a:xfrm>
            <a:off x="2114075" y="1280512"/>
            <a:ext cx="7886700" cy="41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0FB22B5-0B79-3739-2CF6-6A032B563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2075" y="1067226"/>
            <a:ext cx="10058700" cy="4351200"/>
          </a:xfrm>
        </p:spPr>
        <p:txBody>
          <a:bodyPr/>
          <a:lstStyle/>
          <a:p>
            <a:pPr marL="114300" indent="0">
              <a:buNone/>
            </a:pPr>
            <a:r>
              <a:rPr lang="en-US" sz="3600" dirty="0">
                <a:solidFill>
                  <a:srgbClr val="4242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Environmental humanism</a:t>
            </a:r>
          </a:p>
          <a:p>
            <a:pPr marL="114300" indent="0">
              <a:buNone/>
            </a:pPr>
            <a:endParaRPr lang="sv-SE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l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Addressing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human exceptionalism narrative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originates from the Western dualist philosophical tradition. Cartesian dualism such as fact/fiction, culture/nature, human/nonhuman, body/soul makes it challenging to consider entanglements between human and non-human worlds. For example: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Donna Haraway’s concept of ”nature-cultures”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14300" indent="0" algn="l">
              <a:buNone/>
            </a:pP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l">
              <a:buNone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Themes and methods: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speculative design, more-than-human world-making practices, speculative fabulations drawing on environmental humanities and their ludic, aesthetic/artful approaches. </a:t>
            </a:r>
          </a:p>
          <a:p>
            <a:pPr marL="114300" indent="0" algn="l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Speculative fabulations are introduced in participatory design processes through embodied and material storytelling that probes more-than-human imaginaries.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Imagine how post-anthropocentric cities will be like with entanglements of humans and more-than-humans and future multispecies cohabitations.</a:t>
            </a:r>
          </a:p>
          <a:p>
            <a:pPr marL="114300" indent="0">
              <a:buNone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372165B4-CED7-E9DE-96C9-A3A2DA58F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37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4F6704-3F9B-0B5C-722C-3A58407C0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700" y="999767"/>
            <a:ext cx="10700400" cy="738100"/>
          </a:xfrm>
        </p:spPr>
        <p:txBody>
          <a:bodyPr>
            <a:normAutofit/>
          </a:bodyPr>
          <a:lstStyle/>
          <a:p>
            <a:r>
              <a:rPr lang="en-US" sz="3600">
                <a:latin typeface="Calibri"/>
              </a:rPr>
              <a:t>Outline/Content</a:t>
            </a:r>
            <a:endParaRPr lang="da-DK" sz="3600">
              <a:latin typeface="Calibri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3F40E3B-C3C7-787E-D572-0A3BA28E2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700" y="1943033"/>
            <a:ext cx="10852800" cy="4555200"/>
          </a:xfrm>
        </p:spPr>
        <p:txBody>
          <a:bodyPr/>
          <a:lstStyle/>
          <a:p>
            <a:pPr>
              <a:buFont typeface="Wingdings"/>
              <a:buChar char="§"/>
            </a:pPr>
            <a:r>
              <a:rPr lang="sv-SE" sz="2800" dirty="0" err="1">
                <a:solidFill>
                  <a:schemeClr val="tx1"/>
                </a:solidFill>
                <a:latin typeface="Calibri"/>
              </a:rPr>
              <a:t>Responsibility</a:t>
            </a:r>
            <a:r>
              <a:rPr lang="sv-SE" sz="2800" dirty="0">
                <a:solidFill>
                  <a:schemeClr val="tx1"/>
                </a:solidFill>
                <a:latin typeface="Calibri"/>
              </a:rPr>
              <a:t> in relation to the SDGs</a:t>
            </a:r>
          </a:p>
          <a:p>
            <a:pPr>
              <a:buFont typeface="Wingdings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What is more-than-human and some critical questions</a:t>
            </a:r>
          </a:p>
          <a:p>
            <a:pPr>
              <a:buFont typeface="Wingdings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Why work with more-than-human perspectives in design?</a:t>
            </a:r>
          </a:p>
          <a:p>
            <a:pPr>
              <a:lnSpc>
                <a:spcPct val="114999"/>
              </a:lnSpc>
              <a:buFont typeface="Wingdings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Theoretical groundings and central themes and methods</a:t>
            </a:r>
          </a:p>
        </p:txBody>
      </p:sp>
      <p:pic>
        <p:nvPicPr>
          <p:cNvPr id="4" name="Bildobjekt 3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971A43AC-AA75-E360-F9E3-1B1405322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42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AD8E7E6E-578A-ED75-A6AC-094436E1C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>
            <a:extLst>
              <a:ext uri="{FF2B5EF4-FFF2-40B4-BE49-F238E27FC236}">
                <a16:creationId xmlns:a16="http://schemas.microsoft.com/office/drawing/2014/main" id="{FF19DF3A-49B8-9743-D3AA-073EFB3CC94B}"/>
              </a:ext>
            </a:extLst>
          </p:cNvPr>
          <p:cNvSpPr/>
          <p:nvPr/>
        </p:nvSpPr>
        <p:spPr>
          <a:xfrm>
            <a:off x="2114075" y="1280512"/>
            <a:ext cx="7886700" cy="41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DA078024-96EA-2BD5-1103-4505AC762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  <p:pic>
        <p:nvPicPr>
          <p:cNvPr id="6" name="Bildobjekt 5" descr="En bild som visar träd, skogsmark, dunge, Urskog&#10;&#10;Automatiskt genererad beskrivning">
            <a:extLst>
              <a:ext uri="{FF2B5EF4-FFF2-40B4-BE49-F238E27FC236}">
                <a16:creationId xmlns:a16="http://schemas.microsoft.com/office/drawing/2014/main" id="{451AD8EF-DCBE-C1E3-DBB2-F4D2C30FB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277"/>
            <a:ext cx="9144000" cy="9513277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38E523B3-7DFD-8FB1-58C9-9DEAA241A57E}"/>
              </a:ext>
            </a:extLst>
          </p:cNvPr>
          <p:cNvSpPr txBox="1"/>
          <p:nvPr/>
        </p:nvSpPr>
        <p:spPr>
          <a:xfrm>
            <a:off x="180111" y="6386369"/>
            <a:ext cx="8871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Photo by:</a:t>
            </a:r>
            <a:r>
              <a:rPr lang="sv-SE" sz="1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Nicholas Rhodes. </a:t>
            </a:r>
            <a:r>
              <a:rPr lang="sv-SE" sz="120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sv-SE" sz="1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sv-SE" sz="120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unsplash.com</a:t>
            </a:r>
            <a:r>
              <a:rPr lang="sv-SE" sz="1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sv-SE" sz="120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photos</a:t>
            </a:r>
            <a:r>
              <a:rPr lang="sv-SE" sz="1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/woman-in-black-jacket-standing-on-brown-tree-log-in-forest-during-daytime-uGYRKtUT8uc</a:t>
            </a:r>
            <a:endParaRPr lang="sv-SE" sz="12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393B8656-0F6A-7032-9BEB-E8154DDE28BD}"/>
              </a:ext>
            </a:extLst>
          </p:cNvPr>
          <p:cNvSpPr txBox="1">
            <a:spLocks/>
          </p:cNvSpPr>
          <p:nvPr/>
        </p:nvSpPr>
        <p:spPr>
          <a:xfrm>
            <a:off x="590075" y="911226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sz="3600" dirty="0">
                <a:solidFill>
                  <a:schemeClr val="bg1"/>
                </a:solidFill>
                <a:highlight>
                  <a:srgbClr val="8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Linking human and non-human worlds</a:t>
            </a:r>
          </a:p>
          <a:p>
            <a:pPr marL="114300" indent="0">
              <a:buFont typeface="Arial"/>
              <a:buNone/>
            </a:pPr>
            <a:endParaRPr lang="en-US" dirty="0">
              <a:solidFill>
                <a:schemeClr val="bg1"/>
              </a:solidFill>
              <a:highlight>
                <a:srgbClr val="808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lnSpc>
                <a:spcPct val="100000"/>
              </a:lnSpc>
              <a:buFont typeface="Arial"/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8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How might we establish</a:t>
            </a:r>
          </a:p>
          <a:p>
            <a:pPr marL="114300" indent="0">
              <a:lnSpc>
                <a:spcPct val="100000"/>
              </a:lnSpc>
              <a:buFont typeface="Arial"/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8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connection with non-human</a:t>
            </a:r>
          </a:p>
          <a:p>
            <a:pPr marL="114300" indent="0">
              <a:lnSpc>
                <a:spcPct val="100000"/>
              </a:lnSpc>
              <a:buFont typeface="Arial"/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8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worlds that influence </a:t>
            </a:r>
          </a:p>
          <a:p>
            <a:pPr marL="114300" indent="0">
              <a:lnSpc>
                <a:spcPct val="100000"/>
              </a:lnSpc>
              <a:buFont typeface="Arial"/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8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how we live? </a:t>
            </a:r>
          </a:p>
          <a:p>
            <a:pPr marL="114300" indent="0">
              <a:lnSpc>
                <a:spcPct val="100000"/>
              </a:lnSpc>
              <a:buFont typeface="Arial"/>
              <a:buNone/>
            </a:pPr>
            <a:endParaRPr lang="en-US" dirty="0">
              <a:solidFill>
                <a:schemeClr val="bg1"/>
              </a:solidFill>
              <a:highlight>
                <a:srgbClr val="808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lnSpc>
                <a:spcPct val="100000"/>
              </a:lnSpc>
              <a:buFont typeface="Arial"/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8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And where humans are not </a:t>
            </a:r>
          </a:p>
          <a:p>
            <a:pPr marL="114300" indent="0">
              <a:lnSpc>
                <a:spcPct val="100000"/>
              </a:lnSpc>
              <a:buFont typeface="Arial"/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8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 center of attention?</a:t>
            </a:r>
            <a:endParaRPr lang="en-US" sz="2400" dirty="0">
              <a:solidFill>
                <a:schemeClr val="bg1"/>
              </a:solidFill>
              <a:highlight>
                <a:srgbClr val="808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solidFill>
                <a:schemeClr val="bg1"/>
              </a:solidFill>
              <a:highlight>
                <a:srgbClr val="808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739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BF546634-3636-E756-85AF-B4FB4BE95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>
            <a:extLst>
              <a:ext uri="{FF2B5EF4-FFF2-40B4-BE49-F238E27FC236}">
                <a16:creationId xmlns:a16="http://schemas.microsoft.com/office/drawing/2014/main" id="{0CBE9A89-19AE-EC45-CC8C-51B182B48BE5}"/>
              </a:ext>
            </a:extLst>
          </p:cNvPr>
          <p:cNvSpPr/>
          <p:nvPr/>
        </p:nvSpPr>
        <p:spPr>
          <a:xfrm>
            <a:off x="2114075" y="1280512"/>
            <a:ext cx="7886700" cy="41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CF65812-0B28-1405-0A02-92B9A0BD4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2075" y="1067226"/>
            <a:ext cx="10058700" cy="4351200"/>
          </a:xfrm>
        </p:spPr>
        <p:txBody>
          <a:bodyPr/>
          <a:lstStyle/>
          <a:p>
            <a:pPr marL="114300" indent="0">
              <a:buNone/>
            </a:pPr>
            <a:r>
              <a:rPr lang="en-US" sz="3600" dirty="0">
                <a:solidFill>
                  <a:srgbClr val="4242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Posthumanism</a:t>
            </a:r>
          </a:p>
          <a:p>
            <a:pPr marL="114300" indent="0">
              <a:buNone/>
            </a:pPr>
            <a:endParaRPr lang="sv-SE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l">
              <a:buNone/>
            </a:pP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Overcoming problematic narratives of human privilege and exceptionalism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posthumanism explores post-human and more-than-human designs and considers the entanglements between human and non-human worlds. This is related to feminism approaches and environmental humanism.</a:t>
            </a:r>
          </a:p>
          <a:p>
            <a:pPr marL="114300" indent="0" algn="l"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l">
              <a:buNone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Themes and methods: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posthumanism design and research regarding representationalism, legitimization, unseen labor,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dualistic material narratives, </a:t>
            </a:r>
            <a:r>
              <a:rPr lang="en-US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pluriversal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design agendas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Methods evolve around uncovering the grand narratives where humanism is in the center of attention.</a:t>
            </a:r>
          </a:p>
          <a:p>
            <a:pPr marL="114300" indent="0">
              <a:buNone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AD747032-E2DE-5659-4AF4-EF3467473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935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EDCB2A19-1E32-19EF-C2E9-7EFD46926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konst&#10;&#10;Automatiskt genererad beskrivning">
            <a:extLst>
              <a:ext uri="{FF2B5EF4-FFF2-40B4-BE49-F238E27FC236}">
                <a16:creationId xmlns:a16="http://schemas.microsoft.com/office/drawing/2014/main" id="{F63F0929-4441-2176-9582-385E0EDC3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90"/>
            <a:ext cx="12192000" cy="8847117"/>
          </a:xfrm>
          <a:prstGeom prst="rect">
            <a:avLst/>
          </a:prstGeom>
        </p:spPr>
      </p:pic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CA3E8E16-7724-6C9A-E535-8DE142E88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70CFE6B8-F9D5-4501-5D62-77B9156EE8F1}"/>
              </a:ext>
            </a:extLst>
          </p:cNvPr>
          <p:cNvSpPr txBox="1"/>
          <p:nvPr/>
        </p:nvSpPr>
        <p:spPr>
          <a:xfrm>
            <a:off x="180111" y="6566675"/>
            <a:ext cx="88718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Photo by:</a:t>
            </a:r>
            <a:r>
              <a:rPr lang="sv-SE" sz="1200" i="0" dirty="0">
                <a:solidFill>
                  <a:schemeClr val="bg1"/>
                </a:solidFill>
                <a:highlight>
                  <a:srgbClr val="0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Vera </a:t>
            </a:r>
            <a:r>
              <a:rPr lang="sv-SE" sz="1200" i="0" dirty="0" err="1">
                <a:solidFill>
                  <a:schemeClr val="bg1"/>
                </a:solidFill>
                <a:highlight>
                  <a:srgbClr val="0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Petrunina</a:t>
            </a:r>
            <a:r>
              <a:rPr lang="sv-SE" sz="1200" i="0" dirty="0">
                <a:solidFill>
                  <a:schemeClr val="bg1"/>
                </a:solidFill>
                <a:highlight>
                  <a:srgbClr val="0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v-SE" sz="1200" i="0" dirty="0" err="1">
                <a:solidFill>
                  <a:schemeClr val="bg1"/>
                </a:solidFill>
                <a:highlight>
                  <a:srgbClr val="0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sv-SE" sz="1200" i="0" dirty="0">
                <a:solidFill>
                  <a:schemeClr val="bg1"/>
                </a:solidFill>
                <a:highlight>
                  <a:srgbClr val="0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sv-SE" sz="1200" i="0" dirty="0" err="1">
                <a:solidFill>
                  <a:schemeClr val="bg1"/>
                </a:solidFill>
                <a:highlight>
                  <a:srgbClr val="0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www.istockphoto.com</a:t>
            </a:r>
            <a:r>
              <a:rPr lang="sv-SE" sz="1200" i="0" dirty="0">
                <a:solidFill>
                  <a:schemeClr val="bg1"/>
                </a:solidFill>
                <a:highlight>
                  <a:srgbClr val="0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sv-SE" sz="1200" i="0" dirty="0" err="1">
                <a:solidFill>
                  <a:schemeClr val="bg1"/>
                </a:solidFill>
                <a:highlight>
                  <a:srgbClr val="0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photo</a:t>
            </a:r>
            <a:r>
              <a:rPr lang="sv-SE" sz="1200" i="0" dirty="0">
                <a:solidFill>
                  <a:schemeClr val="bg1"/>
                </a:solidFill>
                <a:highlight>
                  <a:srgbClr val="0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/above-view-on-crowd-big-amount-of-people-gm1058709228-282956762</a:t>
            </a:r>
            <a:endParaRPr lang="sv-SE" sz="1200" dirty="0">
              <a:solidFill>
                <a:schemeClr val="bg1"/>
              </a:solidFill>
              <a:effectLst/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200" dirty="0">
              <a:solidFill>
                <a:schemeClr val="bg1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22E755F2-8296-4ADD-CE93-049156916829}"/>
              </a:ext>
            </a:extLst>
          </p:cNvPr>
          <p:cNvSpPr txBox="1">
            <a:spLocks/>
          </p:cNvSpPr>
          <p:nvPr/>
        </p:nvSpPr>
        <p:spPr>
          <a:xfrm>
            <a:off x="590075" y="911226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sz="3600" dirty="0">
                <a:solidFill>
                  <a:schemeClr val="bg1"/>
                </a:solidFill>
                <a:highlight>
                  <a:srgbClr val="FF00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What happens when decentering the</a:t>
            </a:r>
          </a:p>
          <a:p>
            <a:pPr marL="114300" indent="0">
              <a:buFont typeface="Arial"/>
              <a:buNone/>
            </a:pPr>
            <a:r>
              <a:rPr lang="en-US" sz="3600" dirty="0">
                <a:solidFill>
                  <a:schemeClr val="bg1"/>
                </a:solidFill>
                <a:highlight>
                  <a:srgbClr val="FF00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human viewpoint?</a:t>
            </a:r>
          </a:p>
          <a:p>
            <a:pPr marL="114300" indent="0">
              <a:buFont typeface="Arial"/>
              <a:buNone/>
            </a:pPr>
            <a:endParaRPr lang="en-US" dirty="0">
              <a:solidFill>
                <a:schemeClr val="bg1"/>
              </a:solidFill>
              <a:highlight>
                <a:srgbClr val="FF00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lnSpc>
                <a:spcPct val="100000"/>
              </a:lnSpc>
              <a:buFont typeface="Arial"/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FF00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How might we conceive of humans and ‘the human’ from other points of view?</a:t>
            </a:r>
            <a:endParaRPr lang="en-US" sz="2400" dirty="0">
              <a:solidFill>
                <a:schemeClr val="bg1"/>
              </a:solidFill>
              <a:highlight>
                <a:srgbClr val="FF00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solidFill>
                <a:schemeClr val="bg1"/>
              </a:solidFill>
              <a:highlight>
                <a:srgbClr val="FF00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3524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3AF4A5E7-44DB-EE01-5257-75BE373D9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>
            <a:extLst>
              <a:ext uri="{FF2B5EF4-FFF2-40B4-BE49-F238E27FC236}">
                <a16:creationId xmlns:a16="http://schemas.microsoft.com/office/drawing/2014/main" id="{07728F67-8A41-F678-A39B-B2CFB630A944}"/>
              </a:ext>
            </a:extLst>
          </p:cNvPr>
          <p:cNvSpPr/>
          <p:nvPr/>
        </p:nvSpPr>
        <p:spPr>
          <a:xfrm>
            <a:off x="2114075" y="1280512"/>
            <a:ext cx="7886700" cy="41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E4DE3C0-0483-54B5-F41F-6CB538B7E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2075" y="1067226"/>
            <a:ext cx="10058700" cy="4351200"/>
          </a:xfrm>
        </p:spPr>
        <p:txBody>
          <a:bodyPr/>
          <a:lstStyle/>
          <a:p>
            <a:pPr marL="114300" indent="0">
              <a:buNone/>
            </a:pPr>
            <a:r>
              <a:rPr lang="en-US" sz="3600" dirty="0">
                <a:solidFill>
                  <a:srgbClr val="4242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Object-oriented ontologies</a:t>
            </a:r>
          </a:p>
          <a:p>
            <a:pPr marL="114300" indent="0">
              <a:buNone/>
            </a:pPr>
            <a:endParaRPr lang="sv-SE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l">
              <a:buNone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Object-oriented ontologies (OOO):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everything should be considered an object. This leads to decentering the human viewpoint.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Argument: human minds and bodies are not the only actants (playing a role) worth considering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OOO offers a flat ontology perspective where all human and nonhuman actants – people, objects, and the natural world – are given equal consideration within the design assemblage (situation where several actants play a role).  </a:t>
            </a:r>
          </a:p>
          <a:p>
            <a:pPr marL="114300" indent="0" algn="l">
              <a:buNone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Themes and methods: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critique of actants that operate within independent perspectives, even though they are interrelated.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Imagining more-than-human sustainable futures that go beyond considering only humans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Considerations include both the technological and the ecological (flora, fauna, climate). Mapping more-than-human stakeholders and how they are entangled.     </a:t>
            </a:r>
          </a:p>
          <a:p>
            <a:pPr marL="114300" indent="0">
              <a:buNone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46411607-6027-87BF-BD1B-219443C82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843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/>
          <p:nvPr/>
        </p:nvSpPr>
        <p:spPr>
          <a:xfrm>
            <a:off x="2114075" y="1280512"/>
            <a:ext cx="7886700" cy="41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E0C358F-F65F-E242-ACE6-4D3E98081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2075" y="1067226"/>
            <a:ext cx="10058700" cy="4351200"/>
          </a:xfrm>
        </p:spPr>
        <p:txBody>
          <a:bodyPr/>
          <a:lstStyle/>
          <a:p>
            <a:pPr marL="114300" indent="0">
              <a:buNone/>
            </a:pPr>
            <a:r>
              <a:rPr lang="en-GB" sz="3600" dirty="0">
                <a:solidFill>
                  <a:schemeClr val="tx1"/>
                </a:solidFill>
                <a:latin typeface="Calibri"/>
                <a:cs typeface="Calibri"/>
              </a:rPr>
              <a:t>References</a:t>
            </a:r>
            <a:endParaRPr lang="en-GB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endParaRPr lang="sv-SE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Eriksson, Eva; Nilsson, Elisabet M.; Yoo, Daisy; and Bekker, Tilde (2024). </a:t>
            </a:r>
            <a:r>
              <a:rPr lang="en-US" sz="1800" b="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More-than-Human Perspectives in Human-Computer Interaction Research: A Scoping Review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In 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Proceedings of the 13th Nordic Conference on Human-Computer Interaction (</a:t>
            </a:r>
            <a:r>
              <a:rPr lang="en-US" sz="1800" b="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NordiCHI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’24)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Association for Computing Machinery, New York, NY, USA, Article 72, 1–18. </a:t>
            </a:r>
            <a:r>
              <a:rPr lang="en-US" sz="18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https://doi.org/10.1145/3679318.3685408</a:t>
            </a:r>
            <a:r>
              <a:rPr lang="en-US" sz="1800" b="0" i="0" dirty="0">
                <a:solidFill>
                  <a:srgbClr val="D1343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sv-S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74CF4F63-5982-547C-613F-52608AAD8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28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/>
          <p:nvPr/>
        </p:nvSpPr>
        <p:spPr>
          <a:xfrm>
            <a:off x="272575" y="1699612"/>
            <a:ext cx="11620500" cy="41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E0C358F-F65F-E242-ACE6-4D3E98081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875" y="1028247"/>
            <a:ext cx="10960100" cy="4351200"/>
          </a:xfrm>
        </p:spPr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endParaRPr lang="sv-SE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sv-SE" b="0" i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sv-SE" b="0" i="0" dirty="0" err="1">
                <a:solidFill>
                  <a:schemeClr val="tx1"/>
                </a:solidFill>
                <a:effectLst/>
                <a:latin typeface="Calibri"/>
                <a:cs typeface="Calibri"/>
              </a:rPr>
              <a:t>This</a:t>
            </a:r>
            <a:r>
              <a:rPr lang="sv-SE" b="0" i="0" dirty="0">
                <a:solidFill>
                  <a:schemeClr val="tx1"/>
                </a:solidFill>
                <a:effectLst/>
                <a:latin typeface="Calibri"/>
                <a:cs typeface="Calibri"/>
              </a:rPr>
              <a:t> </a:t>
            </a:r>
            <a:r>
              <a:rPr lang="sv-SE" b="0" i="0" dirty="0" err="1">
                <a:solidFill>
                  <a:schemeClr val="tx1"/>
                </a:solidFill>
                <a:effectLst/>
                <a:latin typeface="Calibri"/>
                <a:cs typeface="Calibri"/>
              </a:rPr>
              <a:t>teaching</a:t>
            </a:r>
            <a:r>
              <a:rPr lang="sv-SE" b="0" i="0" dirty="0">
                <a:solidFill>
                  <a:schemeClr val="tx1"/>
                </a:solidFill>
                <a:effectLst/>
                <a:latin typeface="Calibri"/>
                <a:cs typeface="Calibri"/>
              </a:rPr>
              <a:t> </a:t>
            </a:r>
            <a:r>
              <a:rPr lang="sv-SE" b="0" i="0" dirty="0" err="1">
                <a:solidFill>
                  <a:schemeClr val="tx1"/>
                </a:solidFill>
                <a:effectLst/>
                <a:latin typeface="Calibri"/>
                <a:cs typeface="Calibri"/>
              </a:rPr>
              <a:t>activity</a:t>
            </a:r>
            <a:r>
              <a:rPr lang="sv-SE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Calibri"/>
                <a:cs typeface="Calibri"/>
              </a:rPr>
              <a:t>was</a:t>
            </a:r>
            <a:r>
              <a:rPr lang="sv-SE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Calibri"/>
                <a:cs typeface="Calibri"/>
              </a:rPr>
              <a:t>developed</a:t>
            </a:r>
            <a:r>
              <a:rPr lang="sv-SE" dirty="0">
                <a:solidFill>
                  <a:schemeClr val="tx1"/>
                </a:solidFill>
                <a:latin typeface="Calibri"/>
                <a:cs typeface="Calibri"/>
              </a:rPr>
              <a:t> as part </a:t>
            </a:r>
            <a:r>
              <a:rPr lang="sv-SE" dirty="0" err="1">
                <a:solidFill>
                  <a:schemeClr val="tx1"/>
                </a:solidFill>
                <a:latin typeface="Calibri"/>
                <a:cs typeface="Calibri"/>
              </a:rPr>
              <a:t>of</a:t>
            </a:r>
            <a:r>
              <a:rPr lang="sv-SE" dirty="0">
                <a:solidFill>
                  <a:schemeClr val="tx1"/>
                </a:solidFill>
                <a:latin typeface="Calibri"/>
                <a:cs typeface="Calibri"/>
              </a:rPr>
              <a:t> the MOVA </a:t>
            </a:r>
            <a:r>
              <a:rPr lang="sv-SE" dirty="0" err="1">
                <a:solidFill>
                  <a:schemeClr val="tx1"/>
                </a:solidFill>
                <a:latin typeface="Calibri"/>
                <a:cs typeface="Calibri"/>
              </a:rPr>
              <a:t>project</a:t>
            </a:r>
            <a:r>
              <a:rPr lang="sv-SE" dirty="0">
                <a:solidFill>
                  <a:schemeClr val="tx1"/>
                </a:solidFill>
                <a:latin typeface="Calibri"/>
                <a:cs typeface="Calibri"/>
              </a:rPr>
              <a:t> co-</a:t>
            </a:r>
            <a:r>
              <a:rPr lang="sv-SE" dirty="0" err="1">
                <a:solidFill>
                  <a:schemeClr val="tx1"/>
                </a:solidFill>
                <a:latin typeface="Calibri"/>
                <a:cs typeface="Calibri"/>
              </a:rPr>
              <a:t>funded</a:t>
            </a:r>
            <a:r>
              <a:rPr lang="sv-SE" dirty="0">
                <a:solidFill>
                  <a:schemeClr val="tx1"/>
                </a:solidFill>
                <a:latin typeface="Calibri"/>
                <a:cs typeface="Calibri"/>
              </a:rPr>
              <a:t> by the </a:t>
            </a:r>
            <a:r>
              <a:rPr lang="sv-SE" dirty="0" err="1">
                <a:solidFill>
                  <a:schemeClr val="tx1"/>
                </a:solidFill>
                <a:latin typeface="Calibri"/>
                <a:cs typeface="Calibri"/>
              </a:rPr>
              <a:t>European</a:t>
            </a:r>
            <a:r>
              <a:rPr lang="sv-SE" dirty="0">
                <a:solidFill>
                  <a:schemeClr val="tx1"/>
                </a:solidFill>
                <a:latin typeface="Calibri"/>
                <a:cs typeface="Calibri"/>
              </a:rPr>
              <a:t> Union. </a:t>
            </a:r>
            <a:r>
              <a:rPr lang="sv-SE" dirty="0">
                <a:solidFill>
                  <a:schemeClr val="tx1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https://mova.uni.mau.se/</a:t>
            </a:r>
            <a:endParaRPr lang="sv-SE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14300" indent="0">
              <a:buNone/>
            </a:pPr>
            <a:endParaRPr lang="en-GB" sz="24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C8BF4586-C96B-8727-94C4-75F524140D35}"/>
              </a:ext>
            </a:extLst>
          </p:cNvPr>
          <p:cNvSpPr txBox="1"/>
          <p:nvPr/>
        </p:nvSpPr>
        <p:spPr>
          <a:xfrm>
            <a:off x="768826" y="5827643"/>
            <a:ext cx="11125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Disclaimer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Funded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by the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Union.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Views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opinions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expressed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however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those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author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(s)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do not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necessarily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those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Union or the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Culture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Executive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Agency (EACEA).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Neither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Union nor EACEA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held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responsible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them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Bildobjekt 7" descr="En bild som visar skärmbild, Electric blue, Teckensnitt, Majorelleblå&#10;&#10;Automatiskt genererad beskrivning">
            <a:extLst>
              <a:ext uri="{FF2B5EF4-FFF2-40B4-BE49-F238E27FC236}">
                <a16:creationId xmlns:a16="http://schemas.microsoft.com/office/drawing/2014/main" id="{3507B513-DB5F-51C2-86B0-5806EB90C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435" y="3205638"/>
            <a:ext cx="5501131" cy="1224951"/>
          </a:xfrm>
          <a:prstGeom prst="rect">
            <a:avLst/>
          </a:prstGeom>
        </p:spPr>
      </p:pic>
      <p:pic>
        <p:nvPicPr>
          <p:cNvPr id="6" name="Bildobjekt 5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CA81504A-1A3C-7F79-8086-08EAFB719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62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/>
          <p:nvPr/>
        </p:nvSpPr>
        <p:spPr>
          <a:xfrm>
            <a:off x="2114075" y="1280512"/>
            <a:ext cx="7886700" cy="41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E0C358F-F65F-E242-ACE6-4D3E98081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2075" y="1067226"/>
            <a:ext cx="10058700" cy="4351200"/>
          </a:xfrm>
        </p:spPr>
        <p:txBody>
          <a:bodyPr/>
          <a:lstStyle/>
          <a:p>
            <a:pPr marL="114300" indent="0">
              <a:buNone/>
            </a:pPr>
            <a:r>
              <a:rPr lang="en-GB" sz="3600" dirty="0">
                <a:solidFill>
                  <a:schemeClr val="tx1"/>
                </a:solidFill>
                <a:latin typeface="Calibri"/>
                <a:cs typeface="Calibri"/>
              </a:rPr>
              <a:t>Key readings</a:t>
            </a:r>
            <a:endParaRPr lang="en-GB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endParaRPr lang="sv-SE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Eriksson, Eva; Nilsson, Elisabet M.; Yoo, Daisy; and Bekker, Tilde (2024). More-than-Human Perspectives in Human-Computer Interaction Research: A Scoping Review. In </a:t>
            </a:r>
            <a:r>
              <a:rPr lang="en-US" sz="2000" b="0" i="1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Proceedings of the 13th Nordic Conference on Human-Computer Interaction (NordiCHI ’24)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. Association for Computing Machinery, New York, NY, USA, Article 72, 1–18. </a:t>
            </a:r>
            <a:r>
              <a:rPr lang="en-US" sz="2000" b="0" i="0" u="sng" strike="noStrike" dirty="0">
                <a:solidFill>
                  <a:srgbClr val="0563C1"/>
                </a:solidFill>
                <a:effectLst/>
                <a:latin typeface="Calibri"/>
                <a:cs typeface="Calibri"/>
                <a:hlinkClick r:id="rId3"/>
              </a:rPr>
              <a:t>https://doi.org/10.1145/3679318.3685408</a:t>
            </a:r>
            <a:r>
              <a:rPr lang="en-US" sz="2000" b="0" i="0" dirty="0">
                <a:solidFill>
                  <a:srgbClr val="D13438"/>
                </a:solidFill>
                <a:effectLst/>
                <a:latin typeface="Calibri"/>
                <a:cs typeface="Calibri"/>
              </a:rPr>
              <a:t> </a:t>
            </a:r>
            <a:endParaRPr lang="sv-SE" sz="20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14300" indent="0">
              <a:lnSpc>
                <a:spcPct val="100000"/>
              </a:lnSpc>
              <a:buNone/>
            </a:pPr>
            <a:endParaRPr lang="sv-S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916DDB54-AD98-8CF9-D652-461BB6891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94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/>
          <p:nvPr/>
        </p:nvSpPr>
        <p:spPr>
          <a:xfrm>
            <a:off x="2114075" y="1280512"/>
            <a:ext cx="7886700" cy="41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E0C358F-F65F-E242-ACE6-4D3E98081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2075" y="1067226"/>
            <a:ext cx="10058700" cy="4351200"/>
          </a:xfrm>
        </p:spPr>
        <p:txBody>
          <a:bodyPr/>
          <a:lstStyle/>
          <a:p>
            <a:pPr marL="114300" indent="0">
              <a:buNone/>
            </a:pPr>
            <a:r>
              <a:rPr lang="en-GB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responsibility as a designer</a:t>
            </a:r>
          </a:p>
          <a:p>
            <a:pPr marL="114300" indent="0">
              <a:buNone/>
            </a:pPr>
            <a:endParaRPr lang="sv-SE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Since the UN sustainability development goals (SDGs) consider the planet as well as people and profit, designers should make efforts towards including more-than-human perspectives in design. It matters what we design and how these designs shape our behaviors in relation to living sustainably on the planet.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Designing with more-than-human perspectives in design go beyond the kind of human-centeredness that has been governing design so far.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B369DA9A-9C76-1796-305D-D90421DA8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  <p:pic>
        <p:nvPicPr>
          <p:cNvPr id="2" name="Bildobjekt 1" descr="En bild som visar kärra, transport, shoppingvagn&#10;&#10;Automatiskt genererad beskrivning">
            <a:extLst>
              <a:ext uri="{FF2B5EF4-FFF2-40B4-BE49-F238E27FC236}">
                <a16:creationId xmlns:a16="http://schemas.microsoft.com/office/drawing/2014/main" id="{03839D3B-80C7-C4F9-7985-57F305453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096" y="3702936"/>
            <a:ext cx="11201903" cy="4223178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47638640-1B22-95EF-BB6B-19EDEED4B534}"/>
              </a:ext>
            </a:extLst>
          </p:cNvPr>
          <p:cNvSpPr txBox="1"/>
          <p:nvPr/>
        </p:nvSpPr>
        <p:spPr>
          <a:xfrm>
            <a:off x="897001" y="6475518"/>
            <a:ext cx="88718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i="0" dirty="0">
                <a:solidFill>
                  <a:schemeClr val="bg1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Photo by: </a:t>
            </a:r>
            <a:r>
              <a:rPr lang="sv-SE" sz="1200" i="0" dirty="0" err="1">
                <a:solidFill>
                  <a:schemeClr val="bg1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sv-SE" sz="1200" i="0" dirty="0">
                <a:solidFill>
                  <a:schemeClr val="bg1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sv-SE" sz="1200" i="0" dirty="0" err="1">
                <a:solidFill>
                  <a:schemeClr val="bg1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unsplash.com</a:t>
            </a:r>
            <a:r>
              <a:rPr lang="sv-SE" sz="1200" i="0" dirty="0">
                <a:solidFill>
                  <a:schemeClr val="bg1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sv-SE" sz="1200" i="0" dirty="0" err="1">
                <a:solidFill>
                  <a:schemeClr val="bg1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photos</a:t>
            </a:r>
            <a:r>
              <a:rPr lang="sv-SE" sz="1200" i="0" dirty="0">
                <a:solidFill>
                  <a:schemeClr val="bg1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/gray-and-red-metal-shopping-</a:t>
            </a:r>
            <a:r>
              <a:rPr lang="sv-SE" sz="1200" i="0" dirty="0" err="1">
                <a:solidFill>
                  <a:schemeClr val="bg1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cart</a:t>
            </a:r>
            <a:r>
              <a:rPr lang="sv-SE" sz="1200" i="0" dirty="0">
                <a:solidFill>
                  <a:schemeClr val="bg1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sv-SE" sz="1200" i="0" dirty="0" err="1">
                <a:solidFill>
                  <a:schemeClr val="bg1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lot-beside-wall-EDztlsQAEIY</a:t>
            </a:r>
            <a:endParaRPr lang="en-GB" sz="1200" dirty="0">
              <a:solidFill>
                <a:schemeClr val="bg1"/>
              </a:solidFill>
              <a:highlight>
                <a:srgbClr val="C0C0C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093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73F38C01-7714-B6A0-8CE6-50FFB476F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svampar, vinter, slemmögel, natur&#10;&#10;Automatiskt genererad beskrivning">
            <a:extLst>
              <a:ext uri="{FF2B5EF4-FFF2-40B4-BE49-F238E27FC236}">
                <a16:creationId xmlns:a16="http://schemas.microsoft.com/office/drawing/2014/main" id="{338BEE67-7403-155D-E514-0A60527FB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848" y="3280432"/>
            <a:ext cx="11201152" cy="3921602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0AC675B-9A37-94F4-C50C-7B7CECEED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2075" y="1067226"/>
            <a:ext cx="10058700" cy="4351200"/>
          </a:xfrm>
        </p:spPr>
        <p:txBody>
          <a:bodyPr/>
          <a:lstStyle/>
          <a:p>
            <a:pPr marL="114300" indent="0">
              <a:buNone/>
            </a:pPr>
            <a:r>
              <a:rPr lang="en-GB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more-than-human?</a:t>
            </a:r>
          </a:p>
          <a:p>
            <a:pPr marL="114300" indent="0">
              <a:buNone/>
            </a:pPr>
            <a:endParaRPr lang="sv-SE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More-than-humans or the more-than-human is not well defined. It can be anything from other species to oceans, mountains, rivers, and fungi. However, it can also be robots and artificial intelligence – even spirits (understood from Indigenous Knowledge perspectives).</a:t>
            </a:r>
          </a:p>
          <a:p>
            <a:pPr marL="114300" indent="0">
              <a:buNone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6E862B99-DD09-7E0E-0F5A-1F7767221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9F9AE4ED-FCDF-B5E1-E652-3689865B296B}"/>
              </a:ext>
            </a:extLst>
          </p:cNvPr>
          <p:cNvSpPr txBox="1"/>
          <p:nvPr/>
        </p:nvSpPr>
        <p:spPr>
          <a:xfrm>
            <a:off x="908018" y="5962431"/>
            <a:ext cx="88718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i="0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Photo by: </a:t>
            </a:r>
            <a:r>
              <a:rPr lang="sv-SE" sz="1200" i="0" dirty="0" err="1">
                <a:solidFill>
                  <a:schemeClr val="bg1"/>
                </a:solidFill>
                <a:effectLst/>
                <a:highlight>
                  <a:srgbClr val="8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Hhelene</a:t>
            </a:r>
            <a:r>
              <a:rPr lang="sv-SE" sz="1200" i="0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v-SE" sz="1200" i="0" dirty="0" err="1">
                <a:solidFill>
                  <a:schemeClr val="bg1"/>
                </a:solidFill>
                <a:effectLst/>
                <a:highlight>
                  <a:srgbClr val="8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sv-SE" sz="1200" i="0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sv-SE" sz="1200" i="0" dirty="0" err="1">
                <a:solidFill>
                  <a:schemeClr val="bg1"/>
                </a:solidFill>
                <a:effectLst/>
                <a:highlight>
                  <a:srgbClr val="8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www.istockphoto.com</a:t>
            </a:r>
            <a:r>
              <a:rPr lang="sv-SE" sz="1200" i="0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sv-SE" sz="1200" i="0" dirty="0" err="1">
                <a:solidFill>
                  <a:schemeClr val="bg1"/>
                </a:solidFill>
                <a:effectLst/>
                <a:highlight>
                  <a:srgbClr val="8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photo</a:t>
            </a:r>
            <a:r>
              <a:rPr lang="sv-SE" sz="1200" i="0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/fungus-mycelium-gm1406195519-457835918</a:t>
            </a:r>
            <a:endParaRPr lang="en-GB" sz="1200" dirty="0">
              <a:solidFill>
                <a:schemeClr val="bg1"/>
              </a:solidFill>
              <a:highlight>
                <a:srgbClr val="800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42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2F64D003-63FE-3291-49A3-26904FD71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räd, Flygfotografi, Fågelperspektiv, utomhus&#10;&#10;Automatiskt genererad beskrivning">
            <a:extLst>
              <a:ext uri="{FF2B5EF4-FFF2-40B4-BE49-F238E27FC236}">
                <a16:creationId xmlns:a16="http://schemas.microsoft.com/office/drawing/2014/main" id="{E5014084-D922-67BF-20F9-E0905F128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0509"/>
            <a:ext cx="12192001" cy="8123480"/>
          </a:xfrm>
          <a:prstGeom prst="rect">
            <a:avLst/>
          </a:prstGeom>
        </p:spPr>
      </p:pic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F195AB89-C737-736F-5613-28CC81A63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78124B1F-5014-65AA-55B1-6E5CFE4D899E}"/>
              </a:ext>
            </a:extLst>
          </p:cNvPr>
          <p:cNvSpPr txBox="1"/>
          <p:nvPr/>
        </p:nvSpPr>
        <p:spPr>
          <a:xfrm>
            <a:off x="99153" y="6396335"/>
            <a:ext cx="88718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i="0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Photo by: </a:t>
            </a:r>
            <a:r>
              <a:rPr lang="sv-SE" sz="1200" i="0" dirty="0" err="1">
                <a:solidFill>
                  <a:schemeClr val="bg1"/>
                </a:solidFill>
                <a:effectLst/>
                <a:highlight>
                  <a:srgbClr val="8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Bilanol</a:t>
            </a:r>
            <a:r>
              <a:rPr lang="sv-SE" sz="1200" i="0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v-SE" sz="1200" i="0" dirty="0" err="1">
                <a:solidFill>
                  <a:schemeClr val="bg1"/>
                </a:solidFill>
                <a:effectLst/>
                <a:highlight>
                  <a:srgbClr val="8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sv-SE" sz="1200" i="0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sv-SE" sz="1200" i="0" dirty="0" err="1">
                <a:solidFill>
                  <a:schemeClr val="bg1"/>
                </a:solidFill>
                <a:effectLst/>
                <a:highlight>
                  <a:srgbClr val="8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www.istockphoto.com</a:t>
            </a:r>
            <a:r>
              <a:rPr lang="sv-SE" sz="1200" i="0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sv-SE" sz="1200" i="0" dirty="0" err="1">
                <a:solidFill>
                  <a:schemeClr val="bg1"/>
                </a:solidFill>
                <a:effectLst/>
                <a:highlight>
                  <a:srgbClr val="8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photo</a:t>
            </a:r>
            <a:r>
              <a:rPr lang="sv-SE" sz="1200" i="0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/aerial-view-of-flooded-houses-with-dirty-water-of-dnister-river-in-halych-town-gm1327617934-411923683</a:t>
            </a:r>
            <a:endParaRPr lang="en-GB" sz="1200" dirty="0">
              <a:solidFill>
                <a:schemeClr val="bg1"/>
              </a:solidFill>
              <a:highlight>
                <a:srgbClr val="800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258B4409-DADA-7E98-45BD-D2FAE19804FB}"/>
              </a:ext>
            </a:extLst>
          </p:cNvPr>
          <p:cNvSpPr txBox="1"/>
          <p:nvPr/>
        </p:nvSpPr>
        <p:spPr>
          <a:xfrm>
            <a:off x="851338" y="1301797"/>
            <a:ext cx="515006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effectLst/>
                <a:highlight>
                  <a:srgbClr val="0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How can students in technology design educations work with more-than-human perspectives? </a:t>
            </a:r>
          </a:p>
          <a:p>
            <a:pPr algn="l"/>
            <a:endParaRPr lang="en-US" sz="2800" dirty="0">
              <a:solidFill>
                <a:schemeClr val="bg1"/>
              </a:solidFill>
              <a:highlight>
                <a:srgbClr val="00808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  <a:highlight>
                  <a:srgbClr val="0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800" dirty="0">
                <a:solidFill>
                  <a:schemeClr val="bg1"/>
                </a:solidFill>
                <a:effectLst/>
                <a:highlight>
                  <a:srgbClr val="0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ow might we apply a new repertoire of design methods in a time where multiple societal systems and structures will undergo radical changes because of the consequences of climate change? </a:t>
            </a:r>
          </a:p>
        </p:txBody>
      </p:sp>
    </p:spTree>
    <p:extLst>
      <p:ext uri="{BB962C8B-B14F-4D97-AF65-F5344CB8AC3E}">
        <p14:creationId xmlns:p14="http://schemas.microsoft.com/office/powerpoint/2010/main" val="2534363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52E69BEF-6695-8EBE-32A8-68273A50A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AFF75662-C389-D750-7745-8F25E8D41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9D012060-D8CD-8148-04CD-BD61F9199280}"/>
              </a:ext>
            </a:extLst>
          </p:cNvPr>
          <p:cNvSpPr txBox="1"/>
          <p:nvPr/>
        </p:nvSpPr>
        <p:spPr>
          <a:xfrm>
            <a:off x="152402" y="6396335"/>
            <a:ext cx="88718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Photo by: </a:t>
            </a:r>
            <a:r>
              <a:rPr lang="sv-SE" sz="120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Deirdre</a:t>
            </a:r>
            <a:r>
              <a:rPr lang="sv-SE" sz="1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20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Dagostino</a:t>
            </a:r>
            <a:r>
              <a:rPr lang="sv-SE" sz="1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v-SE" sz="120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sv-SE" sz="1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sv-SE" sz="120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www.pinterest.com</a:t>
            </a:r>
            <a:r>
              <a:rPr lang="sv-SE" sz="1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/pin/</a:t>
            </a:r>
            <a:r>
              <a:rPr lang="sv-SE" sz="120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knowledge</a:t>
            </a:r>
            <a:r>
              <a:rPr lang="sv-SE" sz="1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-is-</a:t>
            </a:r>
            <a:r>
              <a:rPr lang="sv-SE" sz="120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power</a:t>
            </a:r>
            <a:r>
              <a:rPr lang="sv-SE" sz="1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--355995545546763386/</a:t>
            </a:r>
            <a:endParaRPr lang="en-GB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Bildobjekt 5" descr="En bild som visar text, Hjärna&#10;&#10;Automatiskt genererad beskrivning">
            <a:extLst>
              <a:ext uri="{FF2B5EF4-FFF2-40B4-BE49-F238E27FC236}">
                <a16:creationId xmlns:a16="http://schemas.microsoft.com/office/drawing/2014/main" id="{3DFD7E5D-5A86-4516-6BCE-E93460F85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093" y="510268"/>
            <a:ext cx="5779814" cy="550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68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EE4624DD-30B9-48F1-7FB9-74CEB59E2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>
            <a:extLst>
              <a:ext uri="{FF2B5EF4-FFF2-40B4-BE49-F238E27FC236}">
                <a16:creationId xmlns:a16="http://schemas.microsoft.com/office/drawing/2014/main" id="{8DE3D40E-0DCB-F6B6-A0E2-1353F9EB0B41}"/>
              </a:ext>
            </a:extLst>
          </p:cNvPr>
          <p:cNvSpPr/>
          <p:nvPr/>
        </p:nvSpPr>
        <p:spPr>
          <a:xfrm>
            <a:off x="2114075" y="1280512"/>
            <a:ext cx="7886700" cy="41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E05BCCD-9948-F238-5F3B-A37FA7153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2075" y="1067226"/>
            <a:ext cx="10058700" cy="4351200"/>
          </a:xfrm>
        </p:spPr>
        <p:txBody>
          <a:bodyPr/>
          <a:lstStyle/>
          <a:p>
            <a:pPr marL="114300" indent="0">
              <a:buNone/>
            </a:pPr>
            <a:r>
              <a:rPr lang="en-US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Employing multiple kinds of knowledge</a:t>
            </a:r>
            <a:br>
              <a:rPr lang="en-US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going beyond modern world-view &amp; value systems</a:t>
            </a:r>
            <a:endParaRPr lang="sv-SE" sz="36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endParaRPr lang="sv-SE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l"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According to Arturo Escobar 2018, p. 95, the bifurcation of the following is a problem:</a:t>
            </a:r>
          </a:p>
          <a:p>
            <a:pPr marL="114300" indent="0" algn="l">
              <a:buNone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1" indent="0" algn="l">
              <a:buNone/>
            </a:pPr>
            <a:r>
              <a:rPr lang="en-US" sz="1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“Human and non-human, live (life/organic) and inert (matter/ inorganic), reason and emotion, ideas, and feelings, the real and its representations, the secular and the sacred or spiritual, what is alive and what is dead, the individual and the collective, </a:t>
            </a:r>
            <a:r>
              <a:rPr lang="en-US" sz="1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r>
              <a:rPr lang="en-US" sz="1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(rationality, universality) and </a:t>
            </a:r>
            <a:r>
              <a:rPr lang="en-US" sz="1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non-science</a:t>
            </a:r>
            <a:r>
              <a:rPr lang="en-US" sz="1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(belief, faith, irrationality, culturally specific knowledge), facts and values, form and content, developed and underdeveloped.” </a:t>
            </a:r>
            <a:endParaRPr lang="sv-SE" sz="1800" i="1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l">
              <a:buNone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r"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Escobar, Arturo. 2018. 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Designs for the pluriverse – radical interdependence, autonomy, and the making of worlds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Duke University Press. </a:t>
            </a:r>
          </a:p>
          <a:p>
            <a:pPr marL="114300" indent="0">
              <a:buNone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ildobjekt 4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74531696-D20B-DA35-B249-C7CDEF244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1981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957828b-1830-42c5-a4eb-4d442edbbb52" xsi:nil="true"/>
    <lcf76f155ced4ddcb4097134ff3c332f xmlns="20db1d7e-016f-4183-8f2d-c936cae0deb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F13A438EEDB8945B82220F2155C6630" ma:contentTypeVersion="15" ma:contentTypeDescription="Opret et nyt dokument." ma:contentTypeScope="" ma:versionID="3adc257fdfa51378e37f9dc49d3dafeb">
  <xsd:schema xmlns:xsd="http://www.w3.org/2001/XMLSchema" xmlns:xs="http://www.w3.org/2001/XMLSchema" xmlns:p="http://schemas.microsoft.com/office/2006/metadata/properties" xmlns:ns2="20db1d7e-016f-4183-8f2d-c936cae0deb6" xmlns:ns3="4957828b-1830-42c5-a4eb-4d442edbbb52" targetNamespace="http://schemas.microsoft.com/office/2006/metadata/properties" ma:root="true" ma:fieldsID="503c7aa3f5152ebd512396ca6f21824e" ns2:_="" ns3:_="">
    <xsd:import namespace="20db1d7e-016f-4183-8f2d-c936cae0deb6"/>
    <xsd:import namespace="4957828b-1830-42c5-a4eb-4d442edbbb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db1d7e-016f-4183-8f2d-c936cae0de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ledmærker" ma:readOnly="false" ma:fieldId="{5cf76f15-5ced-4ddc-b409-7134ff3c332f}" ma:taxonomyMulti="true" ma:sspId="5cd08861-88c0-49b2-8510-903f698cfa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57828b-1830-42c5-a4eb-4d442edbbb5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d4c56d4-e1e0-4245-a429-f613676a2a34}" ma:internalName="TaxCatchAll" ma:showField="CatchAllData" ma:web="4957828b-1830-42c5-a4eb-4d442edbbb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9FAF89-8C28-4A93-A6C4-CE45B25B3D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4C306E-81B2-4547-BC99-636C74DF0F9D}">
  <ds:schemaRefs>
    <ds:schemaRef ds:uri="20db1d7e-016f-4183-8f2d-c936cae0deb6"/>
    <ds:schemaRef ds:uri="4957828b-1830-42c5-a4eb-4d442edbbb52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EB322F5-699E-4ED4-918A-409BE3A6EC3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</TotalTime>
  <Words>2490</Words>
  <Application>Microsoft Office PowerPoint</Application>
  <PresentationFormat>Widescreen</PresentationFormat>
  <Paragraphs>189</Paragraphs>
  <Slides>35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Simple Light</vt:lpstr>
      <vt:lpstr>PowerPoint Presentation</vt:lpstr>
      <vt:lpstr>PowerPoint Presentation</vt:lpstr>
      <vt:lpstr>Outline/Content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cp:lastModifiedBy>Anne-Marie Hansen</cp:lastModifiedBy>
  <cp:revision>54</cp:revision>
  <dcterms:modified xsi:type="dcterms:W3CDTF">2025-03-06T12:09:11Z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0x010100FF13A438EEDB8945B82220F2155C6630</vt:lpwstr>
  </property>
  <property fmtid="{D5CDD505-2E9C-101B-9397-08002B2CF9AE}" pid="3" name="MediaServiceImageTags">
    <vt:lpwstr/>
  </property>
</Properties>
</file>